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sldIdLst>
    <p:sldId id="256" r:id="rId5"/>
    <p:sldId id="257" r:id="rId6"/>
    <p:sldId id="260" r:id="rId7"/>
    <p:sldId id="261" r:id="rId8"/>
    <p:sldId id="262" r:id="rId9"/>
    <p:sldId id="279" r:id="rId10"/>
    <p:sldId id="283" r:id="rId11"/>
    <p:sldId id="263" r:id="rId12"/>
    <p:sldId id="264" r:id="rId13"/>
    <p:sldId id="265" r:id="rId14"/>
    <p:sldId id="278" r:id="rId15"/>
    <p:sldId id="284" r:id="rId16"/>
    <p:sldId id="266" r:id="rId17"/>
    <p:sldId id="267" r:id="rId18"/>
    <p:sldId id="268" r:id="rId19"/>
    <p:sldId id="269" r:id="rId20"/>
    <p:sldId id="280" r:id="rId21"/>
    <p:sldId id="282" r:id="rId22"/>
    <p:sldId id="270" r:id="rId23"/>
    <p:sldId id="271" r:id="rId24"/>
    <p:sldId id="286" r:id="rId25"/>
    <p:sldId id="272" r:id="rId26"/>
    <p:sldId id="273" r:id="rId27"/>
    <p:sldId id="274" r:id="rId28"/>
    <p:sldId id="275" r:id="rId29"/>
    <p:sldId id="276" r:id="rId30"/>
    <p:sldId id="277" r:id="rId31"/>
    <p:sldId id="289" r:id="rId32"/>
    <p:sldId id="25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0A81E-7BC4-4A55-874C-F8D4375B609E}" v="8" dt="2023-12-03T23:49:25.423"/>
    <p1510:client id="{236BC80F-D41B-4683-8098-3F6F3A8F635B}" v="7" dt="2023-12-04T02:34:03.267"/>
    <p1510:client id="{3A273780-E4BF-4AF7-919F-50071FBEC17B}" v="1" dt="2023-12-04T02:20:47.648"/>
    <p1510:client id="{44A2DE80-115A-41E1-A669-D36EC845F618}" v="1143" dt="2023-12-04T01:23:49.379"/>
    <p1510:client id="{4BA614BE-96CA-4752-99E5-54D885E9BDD0}" v="40" dt="2023-12-03T23:57:57.481"/>
    <p1510:client id="{54B07534-EA2D-498B-91BA-633FE42D5284}" v="4" dt="2023-12-04T00:33:56.823"/>
    <p1510:client id="{58789C84-DA45-4F42-994D-1140C428C0F2}" v="16" dt="2023-12-03T19:12:02.217"/>
    <p1510:client id="{5E25675C-C288-4B3D-9DB0-2C03E66574C3}" v="58" dt="2023-12-04T01:21:31.413"/>
    <p1510:client id="{63126635-62D9-44E0-B1DD-CDD7AB05C155}" v="2" dt="2023-12-04T02:22:52.227"/>
    <p1510:client id="{6384E0F5-8474-45B9-BD15-CACAE15599C1}" v="9" dt="2023-12-04T02:25:02.247"/>
    <p1510:client id="{6F4F3F40-2DBC-4E24-8E85-79E9C7B25710}" v="13" dt="2023-12-04T03:05:41.551"/>
    <p1510:client id="{7BF30A68-A836-4134-8862-605569B8B27F}" v="108" dt="2023-12-03T23:56:03.404"/>
    <p1510:client id="{8E1ADB6C-7FD7-4DEF-A487-83198C4C77CB}" v="2" dt="2023-12-04T02:31:21.721"/>
    <p1510:client id="{92321BCD-889B-470B-A6F3-0F5C5B15CD55}" v="20" dt="2023-12-03T23:52:57.454"/>
    <p1510:client id="{AD2D1577-C945-471E-BC8D-46AC976B89BB}" v="108" dt="2023-12-04T04:26:39.496"/>
    <p1510:client id="{B336D851-3492-4844-81C6-BA6AEA79ECBB}" v="631" dt="2023-12-03T22:46:26.419"/>
    <p1510:client id="{D36DB4C5-F14A-4AAE-A865-C5AB95BD772E}" v="2" dt="2023-12-04T02:22:14.346"/>
    <p1510:client id="{D59AB570-19AE-402C-AFCA-D951BCBB083C}" v="8" dt="2023-12-04T05:27:15.816"/>
    <p1510:client id="{DF77A514-25D7-4450-B632-2E5361DB782E}" v="23" dt="2023-12-04T02:49:17.765"/>
    <p1510:client id="{E954DFA3-0E7A-4B06-AE67-A5EA8CEF9DAC}" v="72" dt="2023-12-03T23:04:28.013"/>
    <p1510:client id="{E9826D1B-2037-4DED-8446-4010503FD8F4}" v="1" dt="2023-12-04T04:09:13.265"/>
    <p1510:client id="{F38AE259-9BF4-4EB8-B333-D44DFA9213E5}" v="711" dt="2023-12-04T03:30:25.708"/>
    <p1510:client id="{F64FCE90-70F4-4476-8515-5FA603A2D5EF}" v="4" dt="2023-12-04T01:17:48.883"/>
    <p1510:client id="{FCE81534-A54D-4EE7-BA2E-2F5E15A5434F}" v="565" dt="2023-12-04T03:55:14.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2"/>
  </p:normalViewPr>
  <p:slideViewPr>
    <p:cSldViewPr snapToGrid="0">
      <p:cViewPr varScale="1">
        <p:scale>
          <a:sx n="106" d="100"/>
          <a:sy n="106"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394E13-B4BD-4F76-AA31-83A56C7389E6}" type="datetimeFigureOut">
              <a:rPr lang="en-IN" smtClean="0"/>
              <a:t>04/12/23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B3AC8-8DBA-4672-B3DA-ACC32CEF9268}" type="slidenum">
              <a:rPr lang="en-IN" smtClean="0"/>
              <a:t>‹#›</a:t>
            </a:fld>
            <a:endParaRPr lang="en-IN"/>
          </a:p>
        </p:txBody>
      </p:sp>
    </p:spTree>
    <p:extLst>
      <p:ext uri="{BB962C8B-B14F-4D97-AF65-F5344CB8AC3E}">
        <p14:creationId xmlns:p14="http://schemas.microsoft.com/office/powerpoint/2010/main" val="1623559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D620F3-6847-45C3-9CC9-4FC196E69EEE}" type="datetime1">
              <a:rPr lang="en-US" smtClean="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04996-1838-483F-A02C-5D5436E58361}" type="datetime1">
              <a:rPr lang="en-US" smtClean="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5E580C-29D0-45C6-A5CD-819E9B6BDBC7}" type="datetime1">
              <a:rPr lang="en-US" smtClean="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D3F056-2094-4BAD-84A7-8D7F2C432687}" type="datetime1">
              <a:rPr lang="en-US" smtClean="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3C2DDD-0177-4F44-A467-4BFE73006B90}" type="datetime1">
              <a:rPr lang="en-US" smtClean="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04D739-08B2-4FFA-8C3E-08CA8F6402F3}" type="datetime1">
              <a:rPr lang="en-US" smtClean="0"/>
              <a:t>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DA4F8E-7C20-4A07-A532-1348DEFD98DC}" type="datetime1">
              <a:rPr lang="en-US" smtClean="0"/>
              <a:t>12/4/23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523AAD-54AB-4AD0-83BE-66CB77E7017F}" type="datetime1">
              <a:rPr lang="en-US" smtClean="0"/>
              <a:t>12/4/23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4A5A9C-154A-4E8F-9857-8A1A27361407}" type="datetime1">
              <a:rPr lang="en-US" smtClean="0"/>
              <a:t>12/4/23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74F8D6-3640-4988-AB8F-787EF95CB580}" type="datetime1">
              <a:rPr lang="en-US" smtClean="0"/>
              <a:t>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E9B2B4-6A10-4A29-8FDC-99B96DB6BE2B}" type="datetime1">
              <a:rPr lang="en-US" smtClean="0"/>
              <a:t>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422E99-365C-427B-8426-B784A02AAB39}" type="datetime1">
              <a:rPr lang="en-US" smtClean="0"/>
              <a:t>12/4/23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wh8492@mavs.uta.edu"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49A9DAA-8A8E-D631-81FC-EF866BDEC2E7}"/>
              </a:ext>
            </a:extLst>
          </p:cNvPr>
          <p:cNvPicPr>
            <a:picLocks noChangeAspect="1"/>
          </p:cNvPicPr>
          <p:nvPr/>
        </p:nvPicPr>
        <p:blipFill rotWithShape="1">
          <a:blip r:embed="rId2">
            <a:alphaModFix amt="55000"/>
          </a:blip>
          <a:srcRect r="11111"/>
          <a:stretch/>
        </p:blipFill>
        <p:spPr>
          <a:xfrm>
            <a:off x="13875" y="84678"/>
            <a:ext cx="12191980" cy="6858000"/>
          </a:xfrm>
          <a:prstGeom prst="rect">
            <a:avLst/>
          </a:prstGeom>
        </p:spPr>
      </p:pic>
      <p:sp>
        <p:nvSpPr>
          <p:cNvPr id="2" name="Title 1"/>
          <p:cNvSpPr>
            <a:spLocks noGrp="1"/>
          </p:cNvSpPr>
          <p:nvPr>
            <p:ph type="ctrTitle"/>
          </p:nvPr>
        </p:nvSpPr>
        <p:spPr>
          <a:xfrm>
            <a:off x="686834" y="591344"/>
            <a:ext cx="3200400" cy="5585619"/>
          </a:xfrm>
        </p:spPr>
        <p:txBody>
          <a:bodyPr vert="horz" lIns="91440" tIns="45720" rIns="91440" bIns="45720" rtlCol="0" anchor="ctr">
            <a:normAutofit/>
          </a:bodyPr>
          <a:lstStyle/>
          <a:p>
            <a:pPr algn="l"/>
            <a:r>
              <a:rPr lang="en-US" sz="4400">
                <a:solidFill>
                  <a:srgbClr val="FFFFFF"/>
                </a:solidFill>
              </a:rPr>
              <a:t>DASC 5303 – 001 Project Management</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4447308" y="591344"/>
            <a:ext cx="6906491" cy="5585619"/>
          </a:xfrm>
        </p:spPr>
        <p:txBody>
          <a:bodyPr vert="horz" lIns="91440" tIns="45720" rIns="91440" bIns="45720" rtlCol="0" anchor="ctr">
            <a:normAutofit/>
          </a:bodyPr>
          <a:lstStyle/>
          <a:p>
            <a:pPr indent="-228600" algn="l" fontAlgn="base">
              <a:buFont typeface="Arial" panose="020B0604020202020204" pitchFamily="34" charset="0"/>
              <a:buChar char="•"/>
            </a:pPr>
            <a:r>
              <a:rPr lang="en-US" b="1" cap="small">
                <a:solidFill>
                  <a:srgbClr val="FFFFFF"/>
                </a:solidFill>
              </a:rPr>
              <a:t>Final Project </a:t>
            </a:r>
            <a:r>
              <a:rPr lang="en-US" b="1" i="0">
                <a:solidFill>
                  <a:srgbClr val="FFFFFF"/>
                </a:solidFill>
                <a:effectLst/>
              </a:rPr>
              <a:t>Topic: </a:t>
            </a:r>
            <a:r>
              <a:rPr lang="en-US" b="0" i="0">
                <a:solidFill>
                  <a:srgbClr val="FFFFFF"/>
                </a:solidFill>
                <a:effectLst/>
              </a:rPr>
              <a:t>Neural Network </a:t>
            </a:r>
          </a:p>
          <a:p>
            <a:pPr indent="-228600" algn="l" fontAlgn="base">
              <a:buFont typeface="Arial" panose="020B0604020202020204" pitchFamily="34" charset="0"/>
              <a:buChar char="•"/>
            </a:pPr>
            <a:r>
              <a:rPr lang="en-US" b="1" i="0">
                <a:solidFill>
                  <a:srgbClr val="FFFFFF"/>
                </a:solidFill>
                <a:effectLst/>
              </a:rPr>
              <a:t>Project: </a:t>
            </a:r>
            <a:r>
              <a:rPr lang="en-US" b="0" i="0">
                <a:solidFill>
                  <a:srgbClr val="FFFFFF"/>
                </a:solidFill>
                <a:effectLst/>
              </a:rPr>
              <a:t>Road Accident detection and alert systems </a:t>
            </a:r>
          </a:p>
          <a:p>
            <a:pPr marL="217170" algn="l">
              <a:spcBef>
                <a:spcPct val="20000"/>
              </a:spcBef>
              <a:spcAft>
                <a:spcPts val="600"/>
              </a:spcAft>
            </a:pPr>
            <a:endParaRPr lang="en-US">
              <a:solidFill>
                <a:srgbClr val="FFFFFF"/>
              </a:solidFill>
            </a:endParaRPr>
          </a:p>
          <a:p>
            <a:pPr marL="445770" indent="-228600" algn="l">
              <a:spcBef>
                <a:spcPct val="20000"/>
              </a:spcBef>
              <a:spcAft>
                <a:spcPts val="600"/>
              </a:spcAft>
              <a:buFont typeface="Arial" panose="020B0604020202020204" pitchFamily="34" charset="0"/>
              <a:buChar char="•"/>
            </a:pPr>
            <a:r>
              <a:rPr lang="en-US" b="1" cap="small">
                <a:solidFill>
                  <a:srgbClr val="FFFFFF"/>
                </a:solidFill>
              </a:rPr>
              <a:t>GROUP 4</a:t>
            </a:r>
            <a:endParaRPr lang="en-US">
              <a:solidFill>
                <a:srgbClr val="FFFFFF"/>
              </a:solidFill>
            </a:endParaRPr>
          </a:p>
          <a:p>
            <a:pPr marL="902970" lvl="1" indent="-228600" algn="l">
              <a:spcBef>
                <a:spcPct val="20000"/>
              </a:spcBef>
              <a:spcAft>
                <a:spcPts val="600"/>
              </a:spcAft>
              <a:buFont typeface="Arial" panose="020B0604020202020204" pitchFamily="34" charset="0"/>
              <a:buChar char="•"/>
            </a:pPr>
            <a:r>
              <a:rPr lang="en-US" b="1" cap="small">
                <a:solidFill>
                  <a:srgbClr val="FFFFFF"/>
                </a:solidFill>
              </a:rPr>
              <a:t>Patrick </a:t>
            </a:r>
            <a:r>
              <a:rPr lang="en-US" b="1" cap="small" err="1">
                <a:solidFill>
                  <a:srgbClr val="FFFFFF"/>
                </a:solidFill>
              </a:rPr>
              <a:t>Hennecke</a:t>
            </a:r>
            <a:endParaRPr lang="en-US">
              <a:solidFill>
                <a:srgbClr val="FFFFFF"/>
              </a:solidFill>
            </a:endParaRPr>
          </a:p>
          <a:p>
            <a:pPr marL="902970" lvl="1" indent="-228600" algn="l">
              <a:spcBef>
                <a:spcPct val="20000"/>
              </a:spcBef>
              <a:spcAft>
                <a:spcPts val="600"/>
              </a:spcAft>
              <a:buFont typeface="Arial" panose="020B0604020202020204" pitchFamily="34" charset="0"/>
              <a:buChar char="•"/>
            </a:pPr>
            <a:r>
              <a:rPr lang="en-US" b="1" cap="small" err="1">
                <a:solidFill>
                  <a:srgbClr val="FFFFFF"/>
                </a:solidFill>
              </a:rPr>
              <a:t>Chinmayee</a:t>
            </a:r>
            <a:r>
              <a:rPr lang="en-US" b="1" cap="small">
                <a:solidFill>
                  <a:srgbClr val="FFFFFF"/>
                </a:solidFill>
              </a:rPr>
              <a:t> </a:t>
            </a:r>
            <a:r>
              <a:rPr lang="en-US" b="1" cap="small" err="1">
                <a:solidFill>
                  <a:srgbClr val="FFFFFF"/>
                </a:solidFill>
              </a:rPr>
              <a:t>Makaraju</a:t>
            </a:r>
            <a:r>
              <a:rPr lang="en-US" b="1" cap="small">
                <a:solidFill>
                  <a:srgbClr val="FFFFFF"/>
                </a:solidFill>
              </a:rPr>
              <a:t> </a:t>
            </a:r>
            <a:endParaRPr lang="en-US">
              <a:solidFill>
                <a:srgbClr val="FFFFFF"/>
              </a:solidFill>
            </a:endParaRPr>
          </a:p>
          <a:p>
            <a:pPr marL="902970" lvl="1" indent="-228600" algn="l">
              <a:spcBef>
                <a:spcPct val="20000"/>
              </a:spcBef>
              <a:spcAft>
                <a:spcPts val="600"/>
              </a:spcAft>
              <a:buFont typeface="Arial" panose="020B0604020202020204" pitchFamily="34" charset="0"/>
              <a:buChar char="•"/>
            </a:pPr>
            <a:r>
              <a:rPr lang="en-US" b="1" cap="small">
                <a:solidFill>
                  <a:srgbClr val="FFFFFF"/>
                </a:solidFill>
              </a:rPr>
              <a:t>Sanjana Shivakumar </a:t>
            </a:r>
            <a:endParaRPr lang="en-US">
              <a:solidFill>
                <a:srgbClr val="FFFFFF"/>
              </a:solidFill>
            </a:endParaRPr>
          </a:p>
          <a:p>
            <a:pPr marL="902970" lvl="1" indent="-228600" algn="l">
              <a:spcBef>
                <a:spcPct val="20000"/>
              </a:spcBef>
              <a:spcAft>
                <a:spcPts val="600"/>
              </a:spcAft>
              <a:buFont typeface="Arial" panose="020B0604020202020204" pitchFamily="34" charset="0"/>
              <a:buChar char="•"/>
            </a:pPr>
            <a:r>
              <a:rPr lang="en-US" b="1" cap="small">
                <a:solidFill>
                  <a:srgbClr val="FFFFFF"/>
                </a:solidFill>
              </a:rPr>
              <a:t>Ramya </a:t>
            </a:r>
            <a:r>
              <a:rPr lang="en-US" b="1" cap="small" err="1">
                <a:solidFill>
                  <a:srgbClr val="FFFFFF"/>
                </a:solidFill>
              </a:rPr>
              <a:t>Madhunika</a:t>
            </a:r>
            <a:r>
              <a:rPr lang="en-US" b="1" cap="small">
                <a:solidFill>
                  <a:srgbClr val="FFFFFF"/>
                </a:solidFill>
              </a:rPr>
              <a:t> </a:t>
            </a:r>
            <a:r>
              <a:rPr lang="en-US" b="1" cap="small" err="1">
                <a:solidFill>
                  <a:srgbClr val="FFFFFF"/>
                </a:solidFill>
              </a:rPr>
              <a:t>Vatsavai</a:t>
            </a:r>
            <a:r>
              <a:rPr lang="en-US" b="1" cap="small">
                <a:solidFill>
                  <a:srgbClr val="FFFFFF"/>
                </a:solidFill>
              </a:rPr>
              <a:t> </a:t>
            </a:r>
            <a:endParaRPr lang="en-US">
              <a:solidFill>
                <a:srgbClr val="FFFFFF"/>
              </a:solidFill>
            </a:endParaRPr>
          </a:p>
          <a:p>
            <a:pPr marL="902970" lvl="1" indent="-228600" algn="l">
              <a:spcBef>
                <a:spcPct val="20000"/>
              </a:spcBef>
              <a:spcAft>
                <a:spcPts val="600"/>
              </a:spcAft>
              <a:buFont typeface="Arial" panose="020B0604020202020204" pitchFamily="34" charset="0"/>
              <a:buChar char="•"/>
            </a:pPr>
            <a:r>
              <a:rPr lang="en-US" b="1" cap="small">
                <a:solidFill>
                  <a:srgbClr val="FFFFFF"/>
                </a:solidFill>
              </a:rPr>
              <a:t>Sai Krishna </a:t>
            </a:r>
            <a:r>
              <a:rPr lang="en-US" b="1" cap="small" err="1">
                <a:solidFill>
                  <a:srgbClr val="FFFFFF"/>
                </a:solidFill>
              </a:rPr>
              <a:t>Bezawada</a:t>
            </a:r>
            <a:endParaRPr lang="en-US">
              <a:solidFill>
                <a:srgbClr val="FFFFFF"/>
              </a:solidFill>
            </a:endParaRPr>
          </a:p>
          <a:p>
            <a:pPr marL="445770" indent="-228600" algn="l">
              <a:spcBef>
                <a:spcPct val="20000"/>
              </a:spcBef>
              <a:spcAft>
                <a:spcPts val="600"/>
              </a:spcAft>
              <a:buFont typeface="Arial" panose="020B0604020202020204" pitchFamily="34" charset="0"/>
              <a:buChar char="•"/>
            </a:pPr>
            <a:endParaRPr lang="en-US">
              <a:solidFill>
                <a:srgbClr val="FFFFFF"/>
              </a:solidFill>
            </a:endParaRPr>
          </a:p>
          <a:p>
            <a:pPr marL="1360170" lvl="2" indent="-228600" algn="l">
              <a:spcBef>
                <a:spcPct val="20000"/>
              </a:spcBef>
              <a:spcAft>
                <a:spcPts val="600"/>
              </a:spcAft>
              <a:buFont typeface="Arial" panose="020B0604020202020204" pitchFamily="34" charset="0"/>
              <a:buChar char="•"/>
            </a:pPr>
            <a:r>
              <a:rPr lang="en-US" b="1" cap="small">
                <a:solidFill>
                  <a:srgbClr val="FFFFFF"/>
                </a:solidFill>
              </a:rPr>
              <a:t>Point of Contact: </a:t>
            </a:r>
            <a:r>
              <a:rPr lang="en-US" b="1" cap="small">
                <a:solidFill>
                  <a:srgbClr val="FFFFFF"/>
                </a:solidFill>
                <a:hlinkClick r:id="rId3">
                  <a:extLst>
                    <a:ext uri="{A12FA001-AC4F-418D-AE19-62706E023703}">
                      <ahyp:hlinkClr xmlns:ahyp="http://schemas.microsoft.com/office/drawing/2018/hyperlinkcolor" val="tx"/>
                    </a:ext>
                  </a:extLst>
                </a:hlinkClick>
              </a:rPr>
              <a:t>pwh8492@mavs.uta.edu</a:t>
            </a:r>
            <a:endParaRPr lang="en-US">
              <a:solidFill>
                <a:srgbClr val="FFFFFF"/>
              </a:solidFill>
            </a:endParaRPr>
          </a:p>
        </p:txBody>
      </p:sp>
      <p:sp>
        <p:nvSpPr>
          <p:cNvPr id="4" name="Slide Number Placeholder 3">
            <a:extLst>
              <a:ext uri="{FF2B5EF4-FFF2-40B4-BE49-F238E27FC236}">
                <a16:creationId xmlns:a16="http://schemas.microsoft.com/office/drawing/2014/main" id="{725DF5EE-A8F4-2AA1-7086-103B0D45446F}"/>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683CD-41DF-9398-CCFB-893D91FC7EEA}"/>
              </a:ext>
            </a:extLst>
          </p:cNvPr>
          <p:cNvSpPr>
            <a:spLocks noGrp="1"/>
          </p:cNvSpPr>
          <p:nvPr>
            <p:ph type="title"/>
          </p:nvPr>
        </p:nvSpPr>
        <p:spPr>
          <a:xfrm>
            <a:off x="0" y="-219356"/>
            <a:ext cx="3900973" cy="4297860"/>
          </a:xfrm>
        </p:spPr>
        <p:txBody>
          <a:bodyPr anchor="b">
            <a:normAutofit/>
          </a:bodyPr>
          <a:lstStyle/>
          <a:p>
            <a:pPr algn="ctr"/>
            <a:r>
              <a:rPr lang="en-IN" sz="3200" b="1">
                <a:solidFill>
                  <a:srgbClr val="FFFFFF"/>
                </a:solidFill>
                <a:latin typeface="Times New Roman" panose="02020603050405020304" pitchFamily="18" charset="0"/>
                <a:cs typeface="Times New Roman" panose="02020603050405020304" pitchFamily="18" charset="0"/>
              </a:rPr>
              <a:t>How this topic applies to DS &amp; PM &amp; what course topic relates to it.</a:t>
            </a:r>
          </a:p>
        </p:txBody>
      </p:sp>
      <p:sp>
        <p:nvSpPr>
          <p:cNvPr id="3" name="Content Placeholder 2">
            <a:extLst>
              <a:ext uri="{FF2B5EF4-FFF2-40B4-BE49-F238E27FC236}">
                <a16:creationId xmlns:a16="http://schemas.microsoft.com/office/drawing/2014/main" id="{04BEBA7A-23D2-6565-0EF0-F6BA4413EF1B}"/>
              </a:ext>
            </a:extLst>
          </p:cNvPr>
          <p:cNvSpPr>
            <a:spLocks noGrp="1"/>
          </p:cNvSpPr>
          <p:nvPr>
            <p:ph idx="1"/>
          </p:nvPr>
        </p:nvSpPr>
        <p:spPr>
          <a:xfrm>
            <a:off x="4130807" y="159520"/>
            <a:ext cx="7831359" cy="6688342"/>
          </a:xfrm>
        </p:spPr>
        <p:txBody>
          <a:bodyPr anchor="ctr">
            <a:normAutofit/>
          </a:bodyPr>
          <a:lstStyle/>
          <a:p>
            <a:pPr marL="0" indent="0" algn="just">
              <a:buNone/>
            </a:pPr>
            <a:r>
              <a:rPr lang="en-US" sz="1800" b="1" u="sng" kern="100">
                <a:effectLst/>
                <a:latin typeface="Times New Roman" panose="02020603050405020304" pitchFamily="18" charset="0"/>
                <a:ea typeface="Calibri" panose="020F0502020204030204" pitchFamily="34" charset="0"/>
                <a:cs typeface="Times New Roman" panose="02020603050405020304" pitchFamily="18" charset="0"/>
              </a:rPr>
              <a:t>How it Applies:</a:t>
            </a:r>
            <a:endParaRPr lang="en-IN" sz="1800" u="sng"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Data Science (DS):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Neural networks are foundational in data science, particularly for tasks like predictive modelling, pattern recognition, and feature extraction. They excel in handling complex relationships within large datasets, making them valuable in various DS applications.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Project Management (PM):</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In project management, understanding the role of neural networks is crucial for overseeing projects that involve artificial intelligence (AI) components. Effective communication with data science teams, resource planning, and risk management related to AI technologies are integral aspects.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rtl="0" fontAlgn="base">
              <a:buNone/>
            </a:pPr>
            <a:r>
              <a:rPr lang="en-US" sz="1800" b="0" i="0">
                <a:effectLst/>
                <a:latin typeface="Times New Roman" panose="02020603050405020304" pitchFamily="18" charset="0"/>
                <a:cs typeface="Times New Roman" panose="02020603050405020304" pitchFamily="18" charset="0"/>
              </a:rPr>
              <a:t>. </a:t>
            </a:r>
          </a:p>
          <a:p>
            <a:endParaRPr lang="en-IN" sz="1100"/>
          </a:p>
        </p:txBody>
      </p:sp>
      <p:sp>
        <p:nvSpPr>
          <p:cNvPr id="5" name="Slide Number Placeholder 4">
            <a:extLst>
              <a:ext uri="{FF2B5EF4-FFF2-40B4-BE49-F238E27FC236}">
                <a16:creationId xmlns:a16="http://schemas.microsoft.com/office/drawing/2014/main" id="{FA5DD813-1F52-72EF-30A6-0B9D33A10901}"/>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1390235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E7047D-DFD4-D44D-404A-BABA46347FE1}"/>
              </a:ext>
            </a:extLst>
          </p:cNvPr>
          <p:cNvSpPr>
            <a:spLocks noGrp="1"/>
          </p:cNvSpPr>
          <p:nvPr>
            <p:ph idx="1"/>
          </p:nvPr>
        </p:nvSpPr>
        <p:spPr>
          <a:xfrm>
            <a:off x="4235805" y="346364"/>
            <a:ext cx="7481454" cy="6501498"/>
          </a:xfrm>
        </p:spPr>
        <p:txBody>
          <a:bodyPr anchor="ctr">
            <a:normAutofit/>
          </a:bodyPr>
          <a:lstStyle/>
          <a:p>
            <a:pPr marL="0" indent="0" rtl="0" fontAlgn="base">
              <a:buNone/>
            </a:pPr>
            <a:r>
              <a:rPr lang="en-US" sz="800" b="0" i="0">
                <a:effectLst/>
                <a:latin typeface="Times New Roman" panose="02020603050405020304" pitchFamily="18" charset="0"/>
                <a:cs typeface="Times New Roman" panose="02020603050405020304" pitchFamily="18" charset="0"/>
              </a:rPr>
              <a:t> </a:t>
            </a:r>
            <a:endParaRPr lang="en-IN" sz="800"/>
          </a:p>
        </p:txBody>
      </p:sp>
      <p:sp>
        <p:nvSpPr>
          <p:cNvPr id="2" name="TextBox 1">
            <a:extLst>
              <a:ext uri="{FF2B5EF4-FFF2-40B4-BE49-F238E27FC236}">
                <a16:creationId xmlns:a16="http://schemas.microsoft.com/office/drawing/2014/main" id="{A37A31B6-612E-1126-873F-7AB0031B4F16}"/>
              </a:ext>
            </a:extLst>
          </p:cNvPr>
          <p:cNvSpPr txBox="1"/>
          <p:nvPr/>
        </p:nvSpPr>
        <p:spPr>
          <a:xfrm>
            <a:off x="457200" y="2272145"/>
            <a:ext cx="2493818" cy="1200329"/>
          </a:xfrm>
          <a:prstGeom prst="rect">
            <a:avLst/>
          </a:prstGeom>
          <a:noFill/>
        </p:spPr>
        <p:txBody>
          <a:bodyPr wrap="square" rtlCol="0">
            <a:spAutoFit/>
          </a:bodyPr>
          <a:lstStyle/>
          <a:p>
            <a:pPr algn="ctr"/>
            <a:r>
              <a:rPr lang="en-IN" sz="3600" b="1">
                <a:solidFill>
                  <a:schemeClr val="bg1"/>
                </a:solidFill>
                <a:latin typeface="Times New Roman" panose="02020603050405020304" pitchFamily="18" charset="0"/>
                <a:cs typeface="Times New Roman" panose="02020603050405020304" pitchFamily="18" charset="0"/>
              </a:rPr>
              <a:t>Course Topics</a:t>
            </a:r>
          </a:p>
        </p:txBody>
      </p:sp>
      <p:sp>
        <p:nvSpPr>
          <p:cNvPr id="5" name="TextBox 4">
            <a:extLst>
              <a:ext uri="{FF2B5EF4-FFF2-40B4-BE49-F238E27FC236}">
                <a16:creationId xmlns:a16="http://schemas.microsoft.com/office/drawing/2014/main" id="{C02394C5-993F-0B43-4BE7-CC6F559ACE64}"/>
              </a:ext>
            </a:extLst>
          </p:cNvPr>
          <p:cNvSpPr txBox="1"/>
          <p:nvPr/>
        </p:nvSpPr>
        <p:spPr>
          <a:xfrm>
            <a:off x="4235805" y="249382"/>
            <a:ext cx="7692959" cy="6432530"/>
          </a:xfrm>
          <a:prstGeom prst="rect">
            <a:avLst/>
          </a:prstGeom>
          <a:noFill/>
        </p:spPr>
        <p:txBody>
          <a:bodyPr wrap="square" rtlCol="0">
            <a:spAutoFit/>
          </a:bodyPr>
          <a:lstStyle/>
          <a:p>
            <a:pPr algn="just"/>
            <a:r>
              <a:rPr lang="en-US" b="1" u="sng" kern="100">
                <a:effectLst/>
                <a:latin typeface="Times New Roman" panose="02020603050405020304" pitchFamily="18" charset="0"/>
                <a:ea typeface="Calibri" panose="020F0502020204030204" pitchFamily="34" charset="0"/>
                <a:cs typeface="Times New Roman" panose="02020603050405020304" pitchFamily="18" charset="0"/>
              </a:rPr>
              <a:t>1. Machine Learning:</a:t>
            </a:r>
            <a:endParaRPr lang="en-IN"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b="1" kern="100">
                <a:effectLst/>
                <a:latin typeface="Times New Roman" panose="02020603050405020304" pitchFamily="18" charset="0"/>
                <a:ea typeface="Calibri" panose="020F0502020204030204" pitchFamily="34" charset="0"/>
                <a:cs typeface="Times New Roman" panose="02020603050405020304" pitchFamily="18" charset="0"/>
              </a:rPr>
              <a:t>DS:</a:t>
            </a:r>
            <a:r>
              <a:rPr lang="en-US" kern="100">
                <a:effectLst/>
                <a:latin typeface="Times New Roman" panose="02020603050405020304" pitchFamily="18" charset="0"/>
                <a:ea typeface="Calibri" panose="020F0502020204030204" pitchFamily="34" charset="0"/>
                <a:cs typeface="Times New Roman" panose="02020603050405020304" pitchFamily="18" charset="0"/>
              </a:rPr>
              <a:t> Core understanding of machine learning principles is essential for applying neural networks in data science tasks.</a:t>
            </a:r>
            <a:endParaRPr lang="en-IN"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b="1" kern="100">
                <a:effectLst/>
                <a:latin typeface="Times New Roman" panose="02020603050405020304" pitchFamily="18" charset="0"/>
                <a:ea typeface="Calibri" panose="020F0502020204030204" pitchFamily="34" charset="0"/>
                <a:cs typeface="Times New Roman" panose="02020603050405020304" pitchFamily="18" charset="0"/>
              </a:rPr>
              <a:t>PM:</a:t>
            </a:r>
            <a:r>
              <a:rPr lang="en-US" kern="100">
                <a:effectLst/>
                <a:latin typeface="Times New Roman" panose="02020603050405020304" pitchFamily="18" charset="0"/>
                <a:ea typeface="Calibri" panose="020F0502020204030204" pitchFamily="34" charset="0"/>
                <a:cs typeface="Times New Roman" panose="02020603050405020304" pitchFamily="18" charset="0"/>
              </a:rPr>
              <a:t> Familiarity with machine learning concepts aids project managers in facilitating communication between data science teams and other project stakeholders.</a:t>
            </a:r>
            <a:endParaRPr lang="en-IN"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b="1" u="sng" kern="100">
                <a:effectLst/>
                <a:latin typeface="Times New Roman" panose="02020603050405020304" pitchFamily="18" charset="0"/>
                <a:ea typeface="Calibri" panose="020F0502020204030204" pitchFamily="34" charset="0"/>
                <a:cs typeface="Times New Roman" panose="02020603050405020304" pitchFamily="18" charset="0"/>
              </a:rPr>
              <a:t>2. Neural Networks:</a:t>
            </a:r>
            <a:endParaRPr lang="en-IN"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b="1" kern="100">
                <a:effectLst/>
                <a:latin typeface="Times New Roman" panose="02020603050405020304" pitchFamily="18" charset="0"/>
                <a:ea typeface="Calibri" panose="020F0502020204030204" pitchFamily="34" charset="0"/>
                <a:cs typeface="Times New Roman" panose="02020603050405020304" pitchFamily="18" charset="0"/>
              </a:rPr>
              <a:t>DS:</a:t>
            </a:r>
            <a:r>
              <a:rPr lang="en-US" kern="100">
                <a:effectLst/>
                <a:latin typeface="Times New Roman" panose="02020603050405020304" pitchFamily="18" charset="0"/>
                <a:ea typeface="Calibri" panose="020F0502020204030204" pitchFamily="34" charset="0"/>
                <a:cs typeface="Times New Roman" panose="02020603050405020304" pitchFamily="18" charset="0"/>
              </a:rPr>
              <a:t> In-depth knowledge of neural network architectures, training processes, and applications is critical for data scientists working on complex modelling tasks.</a:t>
            </a:r>
            <a:endParaRPr lang="en-IN"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b="1" kern="100">
                <a:effectLst/>
                <a:latin typeface="Times New Roman" panose="02020603050405020304" pitchFamily="18" charset="0"/>
                <a:ea typeface="Calibri" panose="020F0502020204030204" pitchFamily="34" charset="0"/>
                <a:cs typeface="Times New Roman" panose="02020603050405020304" pitchFamily="18" charset="0"/>
              </a:rPr>
              <a:t>PM:</a:t>
            </a:r>
            <a:r>
              <a:rPr lang="en-US" kern="100">
                <a:effectLst/>
                <a:latin typeface="Times New Roman" panose="02020603050405020304" pitchFamily="18" charset="0"/>
                <a:ea typeface="Calibri" panose="020F0502020204030204" pitchFamily="34" charset="0"/>
                <a:cs typeface="Times New Roman" panose="02020603050405020304" pitchFamily="18" charset="0"/>
              </a:rPr>
              <a:t> Understanding the fundamentals of neural networks helps project managers grasp the technical aspects of AI projects, facilitating effective collaboration with technical teams.</a:t>
            </a:r>
            <a:endParaRPr lang="en-IN"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b="1" u="sng" kern="100">
                <a:effectLst/>
                <a:latin typeface="Times New Roman" panose="02020603050405020304" pitchFamily="18" charset="0"/>
                <a:ea typeface="Calibri" panose="020F0502020204030204" pitchFamily="34" charset="0"/>
                <a:cs typeface="Times New Roman" panose="02020603050405020304" pitchFamily="18" charset="0"/>
              </a:rPr>
              <a:t>3. Deep Learning:</a:t>
            </a:r>
            <a:endParaRPr lang="en-IN"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b="1" kern="100">
                <a:effectLst/>
                <a:latin typeface="Times New Roman" panose="02020603050405020304" pitchFamily="18" charset="0"/>
                <a:ea typeface="Calibri" panose="020F0502020204030204" pitchFamily="34" charset="0"/>
                <a:cs typeface="Times New Roman" panose="02020603050405020304" pitchFamily="18" charset="0"/>
              </a:rPr>
              <a:t>DS:</a:t>
            </a:r>
            <a:r>
              <a:rPr lang="en-US" kern="100">
                <a:effectLst/>
                <a:latin typeface="Times New Roman" panose="02020603050405020304" pitchFamily="18" charset="0"/>
                <a:ea typeface="Calibri" panose="020F0502020204030204" pitchFamily="34" charset="0"/>
                <a:cs typeface="Times New Roman" panose="02020603050405020304" pitchFamily="18" charset="0"/>
              </a:rPr>
              <a:t> Specialized courses in deep learning provide insights into advanced neural network architectures and their applications in tasks such as image and speech recognition.</a:t>
            </a:r>
            <a:endParaRPr lang="en-IN"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b="1" kern="100">
                <a:effectLst/>
                <a:latin typeface="Times New Roman" panose="02020603050405020304" pitchFamily="18" charset="0"/>
                <a:ea typeface="Calibri" panose="020F0502020204030204" pitchFamily="34" charset="0"/>
                <a:cs typeface="Times New Roman" panose="02020603050405020304" pitchFamily="18" charset="0"/>
              </a:rPr>
              <a:t>PM:</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Awareness of deep learning concepts allows project managers to appreciate the technical depth of AI projects, aiding in resource planning and risk management.</a:t>
            </a:r>
            <a:endParaRPr lang="en-IN"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a:p>
        </p:txBody>
      </p:sp>
      <p:sp>
        <p:nvSpPr>
          <p:cNvPr id="6" name="Slide Number Placeholder 5">
            <a:extLst>
              <a:ext uri="{FF2B5EF4-FFF2-40B4-BE49-F238E27FC236}">
                <a16:creationId xmlns:a16="http://schemas.microsoft.com/office/drawing/2014/main" id="{E93F8003-AE29-862D-FEA8-51DB1D67B7BB}"/>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3280583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A558A-356B-F6AB-F7CE-000FD2055C03}"/>
              </a:ext>
            </a:extLst>
          </p:cNvPr>
          <p:cNvSpPr>
            <a:spLocks noGrp="1"/>
          </p:cNvSpPr>
          <p:nvPr>
            <p:ph type="title"/>
          </p:nvPr>
        </p:nvSpPr>
        <p:spPr>
          <a:xfrm>
            <a:off x="418225" y="2323013"/>
            <a:ext cx="3201366" cy="1472368"/>
          </a:xfrm>
        </p:spPr>
        <p:txBody>
          <a:bodyPr anchor="b">
            <a:normAutofit/>
          </a:bodyPr>
          <a:lstStyle/>
          <a:p>
            <a:pPr algn="ctr"/>
            <a:r>
              <a:rPr lang="en-IN" sz="3600" b="1">
                <a:solidFill>
                  <a:srgbClr val="FFFFFF"/>
                </a:solidFill>
                <a:latin typeface="Times New Roman" panose="02020603050405020304" pitchFamily="18" charset="0"/>
                <a:cs typeface="Times New Roman" panose="02020603050405020304" pitchFamily="18" charset="0"/>
              </a:rPr>
              <a:t>Course</a:t>
            </a:r>
            <a:br>
              <a:rPr lang="en-IN" sz="3600" b="1">
                <a:solidFill>
                  <a:srgbClr val="FFFFFF"/>
                </a:solidFill>
                <a:latin typeface="Times New Roman" panose="02020603050405020304" pitchFamily="18" charset="0"/>
                <a:cs typeface="Times New Roman" panose="02020603050405020304" pitchFamily="18" charset="0"/>
              </a:rPr>
            </a:br>
            <a:r>
              <a:rPr lang="en-IN" sz="3600" b="1">
                <a:solidFill>
                  <a:srgbClr val="FFFFFF"/>
                </a:solidFill>
                <a:latin typeface="Times New Roman" panose="02020603050405020304" pitchFamily="18" charset="0"/>
                <a:cs typeface="Times New Roman" panose="02020603050405020304" pitchFamily="18" charset="0"/>
              </a:rPr>
              <a:t> Topics</a:t>
            </a:r>
          </a:p>
        </p:txBody>
      </p:sp>
      <p:sp>
        <p:nvSpPr>
          <p:cNvPr id="5" name="TextBox 4">
            <a:extLst>
              <a:ext uri="{FF2B5EF4-FFF2-40B4-BE49-F238E27FC236}">
                <a16:creationId xmlns:a16="http://schemas.microsoft.com/office/drawing/2014/main" id="{18CE0CBD-60AE-0DF1-BCEA-7EE56E9BFA80}"/>
              </a:ext>
            </a:extLst>
          </p:cNvPr>
          <p:cNvSpPr txBox="1"/>
          <p:nvPr/>
        </p:nvSpPr>
        <p:spPr>
          <a:xfrm>
            <a:off x="4510423" y="286728"/>
            <a:ext cx="7287490" cy="7017306"/>
          </a:xfrm>
          <a:prstGeom prst="rect">
            <a:avLst/>
          </a:prstGeom>
          <a:noFill/>
        </p:spPr>
        <p:txBody>
          <a:bodyPr wrap="square" rtlCol="0">
            <a:spAutoFit/>
          </a:bodyPr>
          <a:lstStyle/>
          <a:p>
            <a:pPr algn="just"/>
            <a:r>
              <a:rPr lang="en-US" sz="1800" b="1" u="sng" kern="100">
                <a:effectLst/>
                <a:latin typeface="Times New Roman" panose="02020603050405020304" pitchFamily="18" charset="0"/>
                <a:ea typeface="Calibri" panose="020F0502020204030204" pitchFamily="34" charset="0"/>
                <a:cs typeface="Times New Roman" panose="02020603050405020304" pitchFamily="18" charset="0"/>
              </a:rPr>
              <a:t>4. Data Collection and Processing</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DS: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Neural networks often require extensive datasets. Knowledge of data collection and processing is crucial for preparing data inputs for effective neural network training.</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PM:</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Project managers need to understand the data requirements for AI projects, facilitating collaboration with data scientists and ensuring resource allocation for data-related tasks.</a:t>
            </a:r>
          </a:p>
          <a:p>
            <a:pPr algn="just"/>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b="1" u="sng" kern="100">
                <a:effectLst/>
                <a:latin typeface="Times New Roman" panose="02020603050405020304" pitchFamily="18" charset="0"/>
                <a:ea typeface="Calibri" panose="020F0502020204030204" pitchFamily="34" charset="0"/>
                <a:cs typeface="Times New Roman" panose="02020603050405020304" pitchFamily="18" charset="0"/>
              </a:rPr>
              <a:t>5. Ethics in Data Science: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DS: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As neural networks handle sensitive information, understanding ethical considerations is vital for responsible data usage.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PM:</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Knowledge of ethical considerations helps project managers navigate potential ethical challenges associated with AI projects and ensure compliance with ethical standards.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b="1" u="sng" kern="100">
                <a:effectLst/>
                <a:latin typeface="Times New Roman" panose="02020603050405020304" pitchFamily="18" charset="0"/>
                <a:ea typeface="Calibri" panose="020F0502020204030204" pitchFamily="34" charset="0"/>
                <a:cs typeface="Times New Roman" panose="02020603050405020304" pitchFamily="18" charset="0"/>
              </a:rPr>
              <a:t>6. Project Documentation:</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DS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Proper documentation of neural network models, training processes, and results is essential for replicability and knowledge transfer within data science teams.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PM:</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Project managers benefit from understanding the documentation needs of AI projects, ensuring that important information is captured for future reference and audits.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kern="100">
                <a:effectLst/>
                <a:latin typeface="Calibri" panose="020F0502020204030204" pitchFamily="34" charset="0"/>
                <a:ea typeface="Calibri" panose="020F0502020204030204" pitchFamily="34" charset="0"/>
                <a:cs typeface="Arial" panose="020B0604020202020204" pitchFamily="34" charset="0"/>
              </a:rPr>
              <a:t> </a:t>
            </a:r>
            <a:endParaRPr lang="en-IN" sz="1800" kern="100">
              <a:effectLst/>
              <a:latin typeface="Calibri" panose="020F0502020204030204" pitchFamily="34" charset="0"/>
              <a:ea typeface="Calibri" panose="020F0502020204030204" pitchFamily="34" charset="0"/>
              <a:cs typeface="Arial" panose="020B0604020202020204" pitchFamily="34" charset="0"/>
            </a:endParaRPr>
          </a:p>
          <a:p>
            <a:pPr algn="just"/>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a:p>
        </p:txBody>
      </p:sp>
      <p:sp>
        <p:nvSpPr>
          <p:cNvPr id="6" name="Slide Number Placeholder 5">
            <a:extLst>
              <a:ext uri="{FF2B5EF4-FFF2-40B4-BE49-F238E27FC236}">
                <a16:creationId xmlns:a16="http://schemas.microsoft.com/office/drawing/2014/main" id="{D2D2539D-DEDE-079D-0BB2-F8083D44D719}"/>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034044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F8680-5C68-A1FC-0EC4-3257813765DC}"/>
              </a:ext>
            </a:extLst>
          </p:cNvPr>
          <p:cNvSpPr>
            <a:spLocks noGrp="1"/>
          </p:cNvSpPr>
          <p:nvPr>
            <p:ph type="title"/>
          </p:nvPr>
        </p:nvSpPr>
        <p:spPr>
          <a:xfrm>
            <a:off x="563704" y="432681"/>
            <a:ext cx="3201366" cy="3387497"/>
          </a:xfrm>
        </p:spPr>
        <p:txBody>
          <a:bodyPr anchor="b">
            <a:normAutofit/>
          </a:bodyPr>
          <a:lstStyle/>
          <a:p>
            <a:pPr algn="ctr"/>
            <a:r>
              <a:rPr lang="en-IN" sz="3600" b="1">
                <a:solidFill>
                  <a:srgbClr val="FFFFFF"/>
                </a:solidFill>
                <a:latin typeface="Times New Roman" panose="02020603050405020304" pitchFamily="18" charset="0"/>
                <a:cs typeface="Times New Roman" panose="02020603050405020304" pitchFamily="18" charset="0"/>
              </a:rPr>
              <a:t>Define project including type and scope</a:t>
            </a:r>
          </a:p>
        </p:txBody>
      </p:sp>
      <p:sp>
        <p:nvSpPr>
          <p:cNvPr id="3" name="Content Placeholder 2">
            <a:extLst>
              <a:ext uri="{FF2B5EF4-FFF2-40B4-BE49-F238E27FC236}">
                <a16:creationId xmlns:a16="http://schemas.microsoft.com/office/drawing/2014/main" id="{7C763386-0754-54A5-40C9-68D80FA38C4E}"/>
              </a:ext>
            </a:extLst>
          </p:cNvPr>
          <p:cNvSpPr>
            <a:spLocks noGrp="1"/>
          </p:cNvSpPr>
          <p:nvPr>
            <p:ph idx="1"/>
          </p:nvPr>
        </p:nvSpPr>
        <p:spPr>
          <a:xfrm>
            <a:off x="4328774" y="180109"/>
            <a:ext cx="7613843" cy="6345381"/>
          </a:xfrm>
        </p:spPr>
        <p:txBody>
          <a:bodyPr vert="horz" lIns="91440" tIns="45720" rIns="91440" bIns="45720" rtlCol="0" anchor="ctr">
            <a:normAutofit/>
          </a:bodyPr>
          <a:lstStyle/>
          <a:p>
            <a:pPr marL="0" indent="0">
              <a:buNone/>
            </a:pPr>
            <a:endParaRPr lang="en-US" sz="1400" b="1">
              <a:ea typeface="+mn-lt"/>
              <a:cs typeface="+mn-lt"/>
            </a:endParaRPr>
          </a:p>
          <a:p>
            <a:pPr marL="0" indent="0" algn="just">
              <a:buNone/>
            </a:pPr>
            <a:r>
              <a:rPr lang="en-US" sz="1600" b="1">
                <a:latin typeface="Times New Roman" panose="02020603050405020304" pitchFamily="18" charset="0"/>
                <a:ea typeface="+mn-lt"/>
                <a:cs typeface="Times New Roman" panose="02020603050405020304" pitchFamily="18" charset="0"/>
              </a:rPr>
              <a:t>Project Definition</a:t>
            </a:r>
            <a:r>
              <a:rPr lang="en-US" sz="1600">
                <a:latin typeface="Times New Roman" panose="02020603050405020304" pitchFamily="18" charset="0"/>
                <a:ea typeface="+mn-lt"/>
                <a:cs typeface="Times New Roman" panose="02020603050405020304" pitchFamily="18" charset="0"/>
              </a:rPr>
              <a:t>: Road Accident Detection and Alert System</a:t>
            </a:r>
            <a:endParaRPr lang="en-IN" sz="1600">
              <a:latin typeface="Times New Roman" panose="02020603050405020304" pitchFamily="18" charset="0"/>
              <a:ea typeface="+mn-lt"/>
              <a:cs typeface="Times New Roman" panose="02020603050405020304" pitchFamily="18" charset="0"/>
            </a:endParaRPr>
          </a:p>
          <a:p>
            <a:pPr marL="0" indent="0" algn="just">
              <a:buNone/>
            </a:pPr>
            <a:r>
              <a:rPr lang="en-US" sz="1600">
                <a:latin typeface="Times New Roman" panose="02020603050405020304" pitchFamily="18" charset="0"/>
                <a:ea typeface="+mn-lt"/>
                <a:cs typeface="Times New Roman" panose="02020603050405020304" pitchFamily="18" charset="0"/>
              </a:rPr>
              <a:t>  </a:t>
            </a:r>
            <a:endParaRPr lang="en-IN" sz="1600">
              <a:latin typeface="Times New Roman" panose="02020603050405020304" pitchFamily="18" charset="0"/>
              <a:ea typeface="+mn-lt"/>
              <a:cs typeface="Times New Roman" panose="02020603050405020304" pitchFamily="18" charset="0"/>
            </a:endParaRPr>
          </a:p>
          <a:p>
            <a:pPr marL="0" indent="0" algn="just">
              <a:buNone/>
            </a:pPr>
            <a:r>
              <a:rPr lang="en-US" sz="1600" b="1">
                <a:latin typeface="Times New Roman" panose="02020603050405020304" pitchFamily="18" charset="0"/>
                <a:ea typeface="+mn-lt"/>
                <a:cs typeface="Times New Roman" panose="02020603050405020304" pitchFamily="18" charset="0"/>
              </a:rPr>
              <a:t>Scope</a:t>
            </a:r>
            <a:r>
              <a:rPr lang="en-US" sz="1600">
                <a:latin typeface="Times New Roman" panose="02020603050405020304" pitchFamily="18" charset="0"/>
                <a:ea typeface="+mn-lt"/>
                <a:cs typeface="Times New Roman" panose="02020603050405020304" pitchFamily="18" charset="0"/>
              </a:rPr>
              <a:t>: Develop a Road Accident Detection and Alert System using Neural Networks. This includes training a neural network for real-time accident detection, integrating it with traffic cameras, implementing an automated alert system, and ensuring scalability and reliability.</a:t>
            </a:r>
            <a:endParaRPr lang="en-IN" sz="1600">
              <a:latin typeface="Times New Roman" panose="02020603050405020304" pitchFamily="18" charset="0"/>
              <a:ea typeface="+mn-lt"/>
              <a:cs typeface="Times New Roman" panose="02020603050405020304" pitchFamily="18" charset="0"/>
            </a:endParaRPr>
          </a:p>
          <a:p>
            <a:pPr algn="just"/>
            <a:endParaRPr lang="en-IN" sz="1600">
              <a:latin typeface="Times New Roman" panose="02020603050405020304" pitchFamily="18" charset="0"/>
              <a:ea typeface="+mn-lt"/>
              <a:cs typeface="Times New Roman" panose="02020603050405020304" pitchFamily="18" charset="0"/>
            </a:endParaRPr>
          </a:p>
          <a:p>
            <a:pPr marL="0" indent="0" algn="just">
              <a:buNone/>
            </a:pPr>
            <a:r>
              <a:rPr lang="en-US" sz="1600" b="1">
                <a:latin typeface="Times New Roman" panose="02020603050405020304" pitchFamily="18" charset="0"/>
                <a:ea typeface="+mn-lt"/>
                <a:cs typeface="Times New Roman" panose="02020603050405020304" pitchFamily="18" charset="0"/>
              </a:rPr>
              <a:t>Key Objectives:</a:t>
            </a:r>
            <a:endParaRPr lang="en-IN" sz="1600">
              <a:latin typeface="Times New Roman" panose="02020603050405020304" pitchFamily="18" charset="0"/>
              <a:ea typeface="+mn-lt"/>
              <a:cs typeface="Times New Roman" panose="02020603050405020304" pitchFamily="18" charset="0"/>
            </a:endParaRPr>
          </a:p>
          <a:p>
            <a:pPr marL="0" indent="0" algn="just">
              <a:buNone/>
            </a:pPr>
            <a:r>
              <a:rPr lang="en-US" sz="1600">
                <a:latin typeface="Times New Roman" panose="02020603050405020304" pitchFamily="18" charset="0"/>
                <a:ea typeface="+mn-lt"/>
                <a:cs typeface="Times New Roman" panose="02020603050405020304" pitchFamily="18" charset="0"/>
              </a:rPr>
              <a:t>1. Develop a robust neural network for accident detection.</a:t>
            </a:r>
            <a:endParaRPr lang="en-IN" sz="1600">
              <a:latin typeface="Times New Roman" panose="02020603050405020304" pitchFamily="18" charset="0"/>
              <a:ea typeface="+mn-lt"/>
              <a:cs typeface="Times New Roman" panose="02020603050405020304" pitchFamily="18" charset="0"/>
            </a:endParaRPr>
          </a:p>
          <a:p>
            <a:pPr marL="0" indent="0" algn="just">
              <a:buNone/>
            </a:pPr>
            <a:r>
              <a:rPr lang="en-US" sz="1600">
                <a:latin typeface="Times New Roman" panose="02020603050405020304" pitchFamily="18" charset="0"/>
                <a:ea typeface="+mn-lt"/>
                <a:cs typeface="Times New Roman" panose="02020603050405020304" pitchFamily="18" charset="0"/>
              </a:rPr>
              <a:t>2. Implement an automated alert system for authorities.</a:t>
            </a:r>
            <a:endParaRPr lang="en-IN" sz="1600">
              <a:latin typeface="Times New Roman" panose="02020603050405020304" pitchFamily="18" charset="0"/>
              <a:ea typeface="+mn-lt"/>
              <a:cs typeface="Times New Roman" panose="02020603050405020304" pitchFamily="18" charset="0"/>
            </a:endParaRPr>
          </a:p>
          <a:p>
            <a:pPr marL="0" indent="0" algn="just">
              <a:buNone/>
            </a:pPr>
            <a:r>
              <a:rPr lang="en-US" sz="1600">
                <a:latin typeface="Times New Roman" panose="02020603050405020304" pitchFamily="18" charset="0"/>
                <a:ea typeface="+mn-lt"/>
                <a:cs typeface="Times New Roman" panose="02020603050405020304" pitchFamily="18" charset="0"/>
              </a:rPr>
              <a:t>3. Integrate the system with traffic cameras.</a:t>
            </a:r>
            <a:endParaRPr lang="en-IN" sz="1600">
              <a:latin typeface="Times New Roman" panose="02020603050405020304" pitchFamily="18" charset="0"/>
              <a:ea typeface="+mn-lt"/>
              <a:cs typeface="Times New Roman" panose="02020603050405020304" pitchFamily="18" charset="0"/>
            </a:endParaRPr>
          </a:p>
          <a:p>
            <a:pPr marL="0" indent="0" algn="just">
              <a:buNone/>
            </a:pPr>
            <a:r>
              <a:rPr lang="en-US" sz="1600">
                <a:latin typeface="Times New Roman" panose="02020603050405020304" pitchFamily="18" charset="0"/>
                <a:ea typeface="+mn-lt"/>
                <a:cs typeface="Times New Roman" panose="02020603050405020304" pitchFamily="18" charset="0"/>
              </a:rPr>
              <a:t>4. Provide contextual information in alerts.</a:t>
            </a:r>
            <a:endParaRPr lang="en-IN" sz="1600">
              <a:latin typeface="Times New Roman" panose="02020603050405020304" pitchFamily="18" charset="0"/>
              <a:ea typeface="+mn-lt"/>
              <a:cs typeface="Times New Roman" panose="02020603050405020304" pitchFamily="18" charset="0"/>
            </a:endParaRPr>
          </a:p>
          <a:p>
            <a:pPr marL="0" indent="0" algn="just">
              <a:buNone/>
            </a:pPr>
            <a:r>
              <a:rPr lang="en-US" sz="1600">
                <a:latin typeface="Times New Roman" panose="02020603050405020304" pitchFamily="18" charset="0"/>
                <a:ea typeface="+mn-lt"/>
                <a:cs typeface="Times New Roman" panose="02020603050405020304" pitchFamily="18" charset="0"/>
              </a:rPr>
              <a:t>5. Create a user-friendly interface for human representatives.</a:t>
            </a:r>
            <a:endParaRPr lang="en-IN" sz="1600">
              <a:latin typeface="Times New Roman" panose="02020603050405020304" pitchFamily="18" charset="0"/>
              <a:ea typeface="+mn-lt"/>
              <a:cs typeface="Times New Roman" panose="02020603050405020304" pitchFamily="18" charset="0"/>
            </a:endParaRPr>
          </a:p>
          <a:p>
            <a:pPr marL="0" indent="0" algn="just">
              <a:buNone/>
            </a:pPr>
            <a:r>
              <a:rPr lang="en-US" sz="1600">
                <a:latin typeface="Times New Roman" panose="02020603050405020304" pitchFamily="18" charset="0"/>
                <a:ea typeface="+mn-lt"/>
                <a:cs typeface="Times New Roman" panose="02020603050405020304" pitchFamily="18" charset="0"/>
              </a:rPr>
              <a:t>6. Ensure system scalability and reliability.</a:t>
            </a:r>
            <a:endParaRPr lang="en-IN" sz="1600">
              <a:latin typeface="Times New Roman" panose="02020603050405020304" pitchFamily="18" charset="0"/>
              <a:ea typeface="+mn-lt"/>
              <a:cs typeface="Times New Roman" panose="02020603050405020304" pitchFamily="18" charset="0"/>
            </a:endParaRPr>
          </a:p>
          <a:p>
            <a:pPr algn="just"/>
            <a:endParaRPr lang="en-IN" sz="1600">
              <a:latin typeface="Times New Roman" panose="02020603050405020304" pitchFamily="18" charset="0"/>
              <a:ea typeface="+mn-lt"/>
              <a:cs typeface="Times New Roman" panose="02020603050405020304" pitchFamily="18" charset="0"/>
            </a:endParaRPr>
          </a:p>
          <a:p>
            <a:pPr marL="0" indent="0" algn="just">
              <a:buNone/>
            </a:pPr>
            <a:r>
              <a:rPr lang="en-US" sz="1600" b="1">
                <a:latin typeface="Times New Roman" panose="02020603050405020304" pitchFamily="18" charset="0"/>
                <a:ea typeface="+mn-lt"/>
                <a:cs typeface="Times New Roman" panose="02020603050405020304" pitchFamily="18" charset="0"/>
              </a:rPr>
              <a:t>Deliverables:</a:t>
            </a:r>
            <a:endParaRPr lang="en-IN" sz="1600">
              <a:latin typeface="Times New Roman" panose="02020603050405020304" pitchFamily="18" charset="0"/>
              <a:ea typeface="+mn-lt"/>
              <a:cs typeface="Times New Roman" panose="02020603050405020304" pitchFamily="18" charset="0"/>
            </a:endParaRPr>
          </a:p>
          <a:p>
            <a:pPr marL="0" indent="0" algn="just">
              <a:buNone/>
            </a:pPr>
            <a:r>
              <a:rPr lang="en-US" sz="1600">
                <a:latin typeface="Times New Roman" panose="02020603050405020304" pitchFamily="18" charset="0"/>
                <a:ea typeface="+mn-lt"/>
                <a:cs typeface="Times New Roman" panose="02020603050405020304" pitchFamily="18" charset="0"/>
              </a:rPr>
              <a:t>Trained neural network, integrated system with live streaming, automated alert system, user interface, documentation, successful deployment in a controlled environment.</a:t>
            </a:r>
            <a:endParaRPr lang="en-IN" sz="1600">
              <a:latin typeface="Times New Roman" panose="02020603050405020304" pitchFamily="18" charset="0"/>
              <a:ea typeface="+mn-lt"/>
              <a:cs typeface="Times New Roman" panose="02020603050405020304" pitchFamily="18" charset="0"/>
            </a:endParaRPr>
          </a:p>
          <a:p>
            <a:endParaRPr lang="en-IN" sz="1400">
              <a:ea typeface="Calibri"/>
              <a:cs typeface="Calibri"/>
            </a:endParaRPr>
          </a:p>
        </p:txBody>
      </p:sp>
      <p:sp>
        <p:nvSpPr>
          <p:cNvPr id="4" name="Slide Number Placeholder 3">
            <a:extLst>
              <a:ext uri="{FF2B5EF4-FFF2-40B4-BE49-F238E27FC236}">
                <a16:creationId xmlns:a16="http://schemas.microsoft.com/office/drawing/2014/main" id="{CFA9E047-A740-A9F5-9CD5-DD19DCF42681}"/>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724387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0199F9-39D5-0620-13BE-8D6411384F68}"/>
              </a:ext>
            </a:extLst>
          </p:cNvPr>
          <p:cNvSpPr>
            <a:spLocks noGrp="1"/>
          </p:cNvSpPr>
          <p:nvPr>
            <p:ph type="title"/>
          </p:nvPr>
        </p:nvSpPr>
        <p:spPr>
          <a:xfrm>
            <a:off x="466722" y="586855"/>
            <a:ext cx="3201366" cy="3387497"/>
          </a:xfrm>
        </p:spPr>
        <p:txBody>
          <a:bodyPr anchor="b">
            <a:normAutofit/>
          </a:bodyPr>
          <a:lstStyle/>
          <a:p>
            <a:pPr algn="ctr"/>
            <a:r>
              <a:rPr lang="en-IN" sz="3600" b="1">
                <a:solidFill>
                  <a:srgbClr val="FFFFFF"/>
                </a:solidFill>
                <a:latin typeface="Times New Roman" panose="02020603050405020304" pitchFamily="18" charset="0"/>
                <a:cs typeface="Times New Roman" panose="02020603050405020304" pitchFamily="18" charset="0"/>
              </a:rPr>
              <a:t>Project duration must be at least 2 months</a:t>
            </a:r>
          </a:p>
        </p:txBody>
      </p:sp>
      <p:sp>
        <p:nvSpPr>
          <p:cNvPr id="3" name="Content Placeholder 2">
            <a:extLst>
              <a:ext uri="{FF2B5EF4-FFF2-40B4-BE49-F238E27FC236}">
                <a16:creationId xmlns:a16="http://schemas.microsoft.com/office/drawing/2014/main" id="{FAECD1C9-BE9A-2D6B-1499-351A6957B2F8}"/>
              </a:ext>
            </a:extLst>
          </p:cNvPr>
          <p:cNvSpPr>
            <a:spLocks noGrp="1"/>
          </p:cNvSpPr>
          <p:nvPr>
            <p:ph idx="1"/>
          </p:nvPr>
        </p:nvSpPr>
        <p:spPr>
          <a:xfrm>
            <a:off x="4367695" y="401782"/>
            <a:ext cx="7357583" cy="5999018"/>
          </a:xfrm>
        </p:spPr>
        <p:txBody>
          <a:bodyPr vert="horz" lIns="91440" tIns="45720" rIns="91440" bIns="45720" rtlCol="0" anchor="ctr">
            <a:normAutofit/>
          </a:bodyPr>
          <a:lstStyle/>
          <a:p>
            <a:endParaRPr lang="en-US" sz="2000" b="1">
              <a:ea typeface="+mn-lt"/>
              <a:cs typeface="+mn-lt"/>
            </a:endParaRPr>
          </a:p>
          <a:p>
            <a:pPr marL="0" indent="0" algn="just">
              <a:lnSpc>
                <a:spcPct val="100000"/>
              </a:lnSpc>
              <a:buNone/>
            </a:pPr>
            <a:r>
              <a:rPr lang="en-US" sz="2000">
                <a:latin typeface="Times New Roman" panose="02020603050405020304" pitchFamily="18" charset="0"/>
                <a:ea typeface="+mn-lt"/>
                <a:cs typeface="Times New Roman" panose="02020603050405020304" pitchFamily="18" charset="0"/>
              </a:rPr>
              <a:t>The 3-month timeline for the Road Accident Detection and Alert System project demands a focused and efficient approach to each phase. The streamlined schedule ensures rapid development, testing, and deployment while maintaining a balance between accuracy and speed.</a:t>
            </a:r>
            <a:endParaRPr lang="en-IN" sz="2000">
              <a:latin typeface="Times New Roman" panose="02020603050405020304" pitchFamily="18" charset="0"/>
              <a:ea typeface="+mn-lt"/>
              <a:cs typeface="Times New Roman" panose="02020603050405020304" pitchFamily="18" charset="0"/>
            </a:endParaRPr>
          </a:p>
          <a:p>
            <a:pPr marL="0" indent="0" algn="just">
              <a:lnSpc>
                <a:spcPct val="100000"/>
              </a:lnSpc>
              <a:buNone/>
            </a:pPr>
            <a:r>
              <a:rPr lang="en-US" sz="2000">
                <a:latin typeface="Times New Roman" panose="02020603050405020304" pitchFamily="18" charset="0"/>
                <a:ea typeface="+mn-lt"/>
                <a:cs typeface="Times New Roman" panose="02020603050405020304" pitchFamily="18" charset="0"/>
              </a:rPr>
              <a:t>1. Data Collection and Annotation (Week 1)</a:t>
            </a:r>
            <a:endParaRPr lang="en-IN" sz="2000">
              <a:latin typeface="Times New Roman" panose="02020603050405020304" pitchFamily="18" charset="0"/>
              <a:ea typeface="+mn-lt"/>
              <a:cs typeface="Times New Roman" panose="02020603050405020304" pitchFamily="18" charset="0"/>
            </a:endParaRPr>
          </a:p>
          <a:p>
            <a:pPr marL="0" indent="0" algn="just">
              <a:lnSpc>
                <a:spcPct val="100000"/>
              </a:lnSpc>
              <a:buNone/>
            </a:pPr>
            <a:r>
              <a:rPr lang="en-US" sz="2000">
                <a:latin typeface="Times New Roman" panose="02020603050405020304" pitchFamily="18" charset="0"/>
                <a:ea typeface="+mn-lt"/>
                <a:cs typeface="Times New Roman" panose="02020603050405020304" pitchFamily="18" charset="0"/>
              </a:rPr>
              <a:t>2. Neural Network Development (Weeks 2-3)</a:t>
            </a:r>
            <a:endParaRPr lang="en-IN" sz="2000">
              <a:latin typeface="Times New Roman" panose="02020603050405020304" pitchFamily="18" charset="0"/>
              <a:ea typeface="+mn-lt"/>
              <a:cs typeface="Times New Roman" panose="02020603050405020304" pitchFamily="18" charset="0"/>
            </a:endParaRPr>
          </a:p>
          <a:p>
            <a:pPr marL="0" indent="0" algn="just">
              <a:lnSpc>
                <a:spcPct val="100000"/>
              </a:lnSpc>
              <a:buNone/>
            </a:pPr>
            <a:r>
              <a:rPr lang="en-US" sz="2000">
                <a:latin typeface="Times New Roman"/>
                <a:ea typeface="+mn-lt"/>
                <a:cs typeface="Times New Roman"/>
              </a:rPr>
              <a:t>3. Integration with Traffic Cameras (Week 4-5)</a:t>
            </a:r>
            <a:endParaRPr lang="en-IN" sz="2000">
              <a:latin typeface="Times New Roman"/>
              <a:ea typeface="+mn-lt"/>
              <a:cs typeface="Times New Roman"/>
            </a:endParaRPr>
          </a:p>
          <a:p>
            <a:pPr marL="0" indent="0" algn="just">
              <a:lnSpc>
                <a:spcPct val="100000"/>
              </a:lnSpc>
              <a:buNone/>
            </a:pPr>
            <a:r>
              <a:rPr lang="en-US" sz="2000">
                <a:latin typeface="Times New Roman"/>
                <a:ea typeface="+mn-lt"/>
                <a:cs typeface="Times New Roman"/>
              </a:rPr>
              <a:t>4. Algorithm Testing and Refinement (Week 6)</a:t>
            </a:r>
            <a:endParaRPr lang="en-IN" sz="2000">
              <a:latin typeface="Times New Roman"/>
              <a:ea typeface="+mn-lt"/>
              <a:cs typeface="Times New Roman"/>
            </a:endParaRPr>
          </a:p>
          <a:p>
            <a:pPr marL="0" indent="0" algn="just">
              <a:lnSpc>
                <a:spcPct val="100000"/>
              </a:lnSpc>
              <a:buNone/>
            </a:pPr>
            <a:r>
              <a:rPr lang="en-US" sz="2000">
                <a:latin typeface="Times New Roman"/>
                <a:ea typeface="+mn-lt"/>
                <a:cs typeface="Times New Roman"/>
              </a:rPr>
              <a:t>5. Alert System Implementation (Week 7-8)</a:t>
            </a:r>
            <a:endParaRPr lang="en-IN" sz="2000">
              <a:latin typeface="Times New Roman"/>
              <a:ea typeface="+mn-lt"/>
              <a:cs typeface="Times New Roman"/>
            </a:endParaRPr>
          </a:p>
          <a:p>
            <a:pPr marL="0" indent="0" algn="just">
              <a:lnSpc>
                <a:spcPct val="100000"/>
              </a:lnSpc>
              <a:buNone/>
            </a:pPr>
            <a:r>
              <a:rPr lang="en-US" sz="2000">
                <a:latin typeface="Times New Roman"/>
                <a:ea typeface="+mn-lt"/>
                <a:cs typeface="Times New Roman"/>
              </a:rPr>
              <a:t>6. User Interface Development (Week 9)</a:t>
            </a:r>
            <a:endParaRPr lang="en-IN" sz="2000">
              <a:latin typeface="Times New Roman"/>
              <a:ea typeface="+mn-lt"/>
              <a:cs typeface="Times New Roman"/>
            </a:endParaRPr>
          </a:p>
          <a:p>
            <a:pPr marL="0" indent="0" algn="just">
              <a:lnSpc>
                <a:spcPct val="100000"/>
              </a:lnSpc>
              <a:buNone/>
            </a:pPr>
            <a:r>
              <a:rPr lang="en-US" sz="2000">
                <a:latin typeface="Times New Roman"/>
                <a:ea typeface="+mn-lt"/>
                <a:cs typeface="Times New Roman"/>
              </a:rPr>
              <a:t>7. Scalability and Reliability (Week 10)</a:t>
            </a:r>
            <a:endParaRPr lang="en-IN" sz="2000">
              <a:latin typeface="Times New Roman"/>
              <a:ea typeface="+mn-lt"/>
              <a:cs typeface="Times New Roman"/>
            </a:endParaRPr>
          </a:p>
          <a:p>
            <a:pPr marL="0" indent="0" algn="just">
              <a:lnSpc>
                <a:spcPct val="100000"/>
              </a:lnSpc>
              <a:buNone/>
            </a:pPr>
            <a:r>
              <a:rPr lang="en-US" sz="2000">
                <a:latin typeface="Times New Roman"/>
                <a:ea typeface="+mn-lt"/>
                <a:cs typeface="Times New Roman"/>
              </a:rPr>
              <a:t>8. Documentation and Deployment (Week 11)</a:t>
            </a:r>
            <a:endParaRPr lang="en-IN" sz="2000">
              <a:latin typeface="Times New Roman"/>
              <a:ea typeface="+mn-lt"/>
              <a:cs typeface="Times New Roman"/>
            </a:endParaRPr>
          </a:p>
          <a:p>
            <a:pPr marL="0" indent="0">
              <a:buNone/>
            </a:pPr>
            <a:endParaRPr lang="en-IN" sz="2000">
              <a:ea typeface="+mn-lt"/>
              <a:cs typeface="+mn-lt"/>
            </a:endParaRPr>
          </a:p>
        </p:txBody>
      </p:sp>
      <p:sp>
        <p:nvSpPr>
          <p:cNvPr id="4" name="Slide Number Placeholder 3">
            <a:extLst>
              <a:ext uri="{FF2B5EF4-FFF2-40B4-BE49-F238E27FC236}">
                <a16:creationId xmlns:a16="http://schemas.microsoft.com/office/drawing/2014/main" id="{CE5487EE-1161-0877-118C-6A51D6F7C352}"/>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3425494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7DEB8-C67D-8352-B081-2FEA8A0BA168}"/>
              </a:ext>
            </a:extLst>
          </p:cNvPr>
          <p:cNvSpPr>
            <a:spLocks noGrp="1"/>
          </p:cNvSpPr>
          <p:nvPr>
            <p:ph type="title"/>
          </p:nvPr>
        </p:nvSpPr>
        <p:spPr>
          <a:xfrm>
            <a:off x="418225" y="212782"/>
            <a:ext cx="3201366" cy="3387497"/>
          </a:xfrm>
        </p:spPr>
        <p:txBody>
          <a:bodyPr anchor="b">
            <a:normAutofit/>
          </a:bodyPr>
          <a:lstStyle/>
          <a:p>
            <a:pPr algn="ctr"/>
            <a:r>
              <a:rPr lang="en-IN" sz="3600" b="1">
                <a:solidFill>
                  <a:srgbClr val="FFFFFF"/>
                </a:solidFill>
                <a:latin typeface="Times New Roman" panose="02020603050405020304" pitchFamily="18" charset="0"/>
                <a:cs typeface="Times New Roman" panose="02020603050405020304" pitchFamily="18" charset="0"/>
              </a:rPr>
              <a:t>2 full-time personnel</a:t>
            </a:r>
          </a:p>
        </p:txBody>
      </p:sp>
      <p:sp>
        <p:nvSpPr>
          <p:cNvPr id="3" name="Content Placeholder 2">
            <a:extLst>
              <a:ext uri="{FF2B5EF4-FFF2-40B4-BE49-F238E27FC236}">
                <a16:creationId xmlns:a16="http://schemas.microsoft.com/office/drawing/2014/main" id="{85270711-E653-636B-721D-6A93EF6746FB}"/>
              </a:ext>
            </a:extLst>
          </p:cNvPr>
          <p:cNvSpPr>
            <a:spLocks noGrp="1"/>
          </p:cNvSpPr>
          <p:nvPr>
            <p:ph idx="1"/>
          </p:nvPr>
        </p:nvSpPr>
        <p:spPr>
          <a:xfrm>
            <a:off x="4319199" y="212782"/>
            <a:ext cx="7454576" cy="6229582"/>
          </a:xfrm>
        </p:spPr>
        <p:txBody>
          <a:bodyPr vert="horz" lIns="91440" tIns="45720" rIns="91440" bIns="45720" rtlCol="0" anchor="ctr">
            <a:normAutofit/>
          </a:bodyPr>
          <a:lstStyle/>
          <a:p>
            <a:pPr marL="0" indent="0" algn="just">
              <a:lnSpc>
                <a:spcPct val="100000"/>
              </a:lnSpc>
              <a:buNone/>
            </a:pPr>
            <a:r>
              <a:rPr lang="en-US" sz="1600">
                <a:latin typeface="Times New Roman" panose="02020603050405020304" pitchFamily="18" charset="0"/>
                <a:ea typeface="+mn-lt"/>
                <a:cs typeface="Times New Roman" panose="02020603050405020304" pitchFamily="18" charset="0"/>
              </a:rPr>
              <a:t>The requirement to assume at least 2 full-time personnel in the context of the Road Accident Detection and Alert System project signifies the need for a dedicated and focused team to ensure the successful execution of the project within the defined timeline. Here's an elaboration on this aspect:</a:t>
            </a:r>
            <a:endParaRPr lang="en-IN" sz="1600">
              <a:latin typeface="Times New Roman" panose="02020603050405020304" pitchFamily="18" charset="0"/>
              <a:ea typeface="+mn-lt"/>
              <a:cs typeface="Times New Roman" panose="02020603050405020304" pitchFamily="18" charset="0"/>
            </a:endParaRPr>
          </a:p>
          <a:p>
            <a:pPr marL="0" indent="0" algn="just">
              <a:lnSpc>
                <a:spcPct val="100000"/>
              </a:lnSpc>
              <a:buNone/>
            </a:pPr>
            <a:r>
              <a:rPr lang="en-US" sz="1600">
                <a:latin typeface="Times New Roman" panose="02020603050405020304" pitchFamily="18" charset="0"/>
                <a:ea typeface="+mn-lt"/>
                <a:cs typeface="Times New Roman" panose="02020603050405020304" pitchFamily="18" charset="0"/>
              </a:rPr>
              <a:t>1</a:t>
            </a:r>
            <a:r>
              <a:rPr lang="en-US" sz="1600" b="1">
                <a:latin typeface="Times New Roman" panose="02020603050405020304" pitchFamily="18" charset="0"/>
                <a:ea typeface="+mn-lt"/>
                <a:cs typeface="Times New Roman" panose="02020603050405020304" pitchFamily="18" charset="0"/>
              </a:rPr>
              <a:t>. Project Manager (PM):</a:t>
            </a:r>
            <a:endParaRPr lang="en-IN" sz="1600" b="1">
              <a:latin typeface="Times New Roman" panose="02020603050405020304" pitchFamily="18" charset="0"/>
              <a:ea typeface="+mn-lt"/>
              <a:cs typeface="Times New Roman" panose="02020603050405020304" pitchFamily="18" charset="0"/>
            </a:endParaRPr>
          </a:p>
          <a:p>
            <a:pPr marL="0" indent="0" algn="just">
              <a:lnSpc>
                <a:spcPct val="100000"/>
              </a:lnSpc>
              <a:buNone/>
            </a:pPr>
            <a:r>
              <a:rPr lang="en-US" sz="1600">
                <a:latin typeface="Times New Roman" panose="02020603050405020304" pitchFamily="18" charset="0"/>
                <a:ea typeface="+mn-lt"/>
                <a:cs typeface="Times New Roman" panose="02020603050405020304" pitchFamily="18" charset="0"/>
              </a:rPr>
              <a:t>The Project Manager plays a central role in overseeing the entire project. Their responsibilities include project planning, resource management, coordination with  stakeholders, risk assessment, and ensuring that the project aligns with organizational goals. </a:t>
            </a:r>
          </a:p>
          <a:p>
            <a:pPr marL="0" indent="0" algn="just">
              <a:lnSpc>
                <a:spcPct val="100000"/>
              </a:lnSpc>
              <a:buNone/>
            </a:pPr>
            <a:r>
              <a:rPr lang="en-US" sz="1600" b="1">
                <a:latin typeface="Times New Roman" panose="02020603050405020304" pitchFamily="18" charset="0"/>
                <a:ea typeface="+mn-lt"/>
                <a:cs typeface="Times New Roman" panose="02020603050405020304" pitchFamily="18" charset="0"/>
              </a:rPr>
              <a:t>2. Data Scientist (DS):</a:t>
            </a:r>
            <a:endParaRPr lang="en-IN" sz="1600" b="1">
              <a:latin typeface="Times New Roman" panose="02020603050405020304" pitchFamily="18" charset="0"/>
              <a:ea typeface="+mn-lt"/>
              <a:cs typeface="Times New Roman" panose="02020603050405020304" pitchFamily="18" charset="0"/>
            </a:endParaRPr>
          </a:p>
          <a:p>
            <a:pPr marL="0" indent="0" algn="just">
              <a:lnSpc>
                <a:spcPct val="100000"/>
              </a:lnSpc>
              <a:buNone/>
            </a:pPr>
            <a:r>
              <a:rPr lang="en-US" sz="1600">
                <a:latin typeface="Times New Roman" panose="02020603050405020304" pitchFamily="18" charset="0"/>
                <a:ea typeface="+mn-lt"/>
                <a:cs typeface="Times New Roman" panose="02020603050405020304" pitchFamily="18" charset="0"/>
              </a:rPr>
              <a:t>The Data Scientist is responsible for developing the neural network model for accident detection. Their tasks include selecting the appropriate neural network architecture, training the model, and refining algorithms. The DS will work closely with the PM to align technical aspects with project goals and timelines.</a:t>
            </a:r>
            <a:endParaRPr lang="en-IN" sz="1600">
              <a:latin typeface="Times New Roman" panose="02020603050405020304" pitchFamily="18" charset="0"/>
              <a:ea typeface="+mn-lt"/>
              <a:cs typeface="Times New Roman" panose="02020603050405020304" pitchFamily="18" charset="0"/>
            </a:endParaRPr>
          </a:p>
          <a:p>
            <a:pPr marL="0" indent="0" algn="just">
              <a:lnSpc>
                <a:spcPct val="100000"/>
              </a:lnSpc>
              <a:buNone/>
            </a:pPr>
            <a:r>
              <a:rPr lang="en-US" sz="1600" b="1">
                <a:latin typeface="Times New Roman" panose="02020603050405020304" pitchFamily="18" charset="0"/>
                <a:ea typeface="+mn-lt"/>
                <a:cs typeface="Times New Roman" panose="02020603050405020304" pitchFamily="18" charset="0"/>
              </a:rPr>
              <a:t>3. Software Engineer (SE):</a:t>
            </a:r>
            <a:endParaRPr lang="en-IN" sz="1600" b="1">
              <a:latin typeface="Times New Roman" panose="02020603050405020304" pitchFamily="18" charset="0"/>
              <a:ea typeface="+mn-lt"/>
              <a:cs typeface="Times New Roman" panose="02020603050405020304" pitchFamily="18" charset="0"/>
            </a:endParaRPr>
          </a:p>
          <a:p>
            <a:pPr marL="0" indent="0" algn="just">
              <a:lnSpc>
                <a:spcPct val="100000"/>
              </a:lnSpc>
              <a:buNone/>
            </a:pPr>
            <a:r>
              <a:rPr lang="en-US" sz="1600">
                <a:latin typeface="Times New Roman" panose="02020603050405020304" pitchFamily="18" charset="0"/>
                <a:ea typeface="+mn-lt"/>
                <a:cs typeface="Times New Roman" panose="02020603050405020304" pitchFamily="18" charset="0"/>
              </a:rPr>
              <a:t>The Software Engineer, although contracted, is a vital member of the team responsible for implementing various software components. This includes integrating the system with traffic cameras, developing the automated alert system, and creating a user-friendly interface. The SE's technical expertise is crucial in translating the data science components into a functional and deployable system.</a:t>
            </a:r>
            <a:endParaRPr lang="en-IN" sz="1600">
              <a:latin typeface="Times New Roman" panose="02020603050405020304" pitchFamily="18" charset="0"/>
              <a:ea typeface="+mn-lt"/>
              <a:cs typeface="Times New Roman" panose="02020603050405020304" pitchFamily="18" charset="0"/>
            </a:endParaRPr>
          </a:p>
          <a:p>
            <a:endParaRPr lang="en-IN" sz="1400">
              <a:cs typeface="Calibri"/>
            </a:endParaRPr>
          </a:p>
        </p:txBody>
      </p:sp>
      <p:sp>
        <p:nvSpPr>
          <p:cNvPr id="4" name="Slide Number Placeholder 3">
            <a:extLst>
              <a:ext uri="{FF2B5EF4-FFF2-40B4-BE49-F238E27FC236}">
                <a16:creationId xmlns:a16="http://schemas.microsoft.com/office/drawing/2014/main" id="{4C001C4B-87E5-55D9-26AA-FC6834203490}"/>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426447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4A6E62-C638-16EC-4B45-1F621830415B}"/>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b="1" kern="1200">
                <a:solidFill>
                  <a:srgbClr val="FFFFFF"/>
                </a:solidFill>
                <a:latin typeface="Times New Roman" panose="02020603050405020304" pitchFamily="18" charset="0"/>
                <a:cs typeface="Times New Roman" panose="02020603050405020304" pitchFamily="18" charset="0"/>
              </a:rPr>
              <a:t>Work Breakdown Structure</a:t>
            </a:r>
            <a:r>
              <a:rPr lang="en-US" sz="4000" b="1">
                <a:solidFill>
                  <a:srgbClr val="FFFFFF"/>
                </a:solidFill>
                <a:latin typeface="Times New Roman" panose="02020603050405020304" pitchFamily="18" charset="0"/>
                <a:cs typeface="Times New Roman" panose="02020603050405020304" pitchFamily="18" charset="0"/>
              </a:rPr>
              <a:t>(WBS)</a:t>
            </a:r>
            <a:endParaRPr lang="en-US" sz="4000" b="1" kern="1200">
              <a:solidFill>
                <a:srgbClr val="FFFFFF"/>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ABA6F57-D382-4D80-319C-862B77C12C89}"/>
              </a:ext>
            </a:extLst>
          </p:cNvPr>
          <p:cNvSpPr>
            <a:spLocks noGrp="1"/>
          </p:cNvSpPr>
          <p:nvPr>
            <p:ph idx="1"/>
          </p:nvPr>
        </p:nvSpPr>
        <p:spPr/>
        <p:txBody>
          <a:bodyPr vert="horz" lIns="91440" tIns="45720" rIns="91440" bIns="45720" rtlCol="0" anchor="t">
            <a:normAutofit/>
          </a:bodyPr>
          <a:lstStyle/>
          <a:p>
            <a:pPr marL="0" indent="0">
              <a:buNone/>
            </a:pPr>
            <a:br>
              <a:rPr lang="en-US"/>
            </a:br>
            <a:br>
              <a:rPr lang="en-US"/>
            </a:br>
            <a:br>
              <a:rPr lang="en-US"/>
            </a:br>
            <a:endParaRPr lang="en-US">
              <a:ea typeface="Calibri" panose="020F0502020204030204"/>
              <a:cs typeface="Calibri" panose="020F0502020204030204"/>
            </a:endParaRPr>
          </a:p>
        </p:txBody>
      </p:sp>
      <p:pic>
        <p:nvPicPr>
          <p:cNvPr id="3" name="Picture 2" descr="A diagram of a data flow&#10;&#10;Description automatically generated">
            <a:extLst>
              <a:ext uri="{FF2B5EF4-FFF2-40B4-BE49-F238E27FC236}">
                <a16:creationId xmlns:a16="http://schemas.microsoft.com/office/drawing/2014/main" id="{D895A85C-8BC6-4722-1BD1-EEABFFD3727E}"/>
              </a:ext>
            </a:extLst>
          </p:cNvPr>
          <p:cNvPicPr>
            <a:picLocks noChangeAspect="1"/>
          </p:cNvPicPr>
          <p:nvPr/>
        </p:nvPicPr>
        <p:blipFill>
          <a:blip r:embed="rId2"/>
          <a:stretch>
            <a:fillRect/>
          </a:stretch>
        </p:blipFill>
        <p:spPr>
          <a:xfrm>
            <a:off x="700617" y="1718130"/>
            <a:ext cx="10584424" cy="4749094"/>
          </a:xfrm>
          <a:prstGeom prst="rect">
            <a:avLst/>
          </a:prstGeom>
        </p:spPr>
      </p:pic>
      <p:sp>
        <p:nvSpPr>
          <p:cNvPr id="6" name="Slide Number Placeholder 5">
            <a:extLst>
              <a:ext uri="{FF2B5EF4-FFF2-40B4-BE49-F238E27FC236}">
                <a16:creationId xmlns:a16="http://schemas.microsoft.com/office/drawing/2014/main" id="{1CAAD74B-FD02-DF9C-EDAD-D71AB9A35A50}"/>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2839277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F475B-39B5-BE9D-0E83-B4EC87EECCF8}"/>
              </a:ext>
            </a:extLst>
          </p:cNvPr>
          <p:cNvSpPr>
            <a:spLocks noGrp="1"/>
          </p:cNvSpPr>
          <p:nvPr>
            <p:ph type="title"/>
          </p:nvPr>
        </p:nvSpPr>
        <p:spPr>
          <a:xfrm>
            <a:off x="418225" y="-222464"/>
            <a:ext cx="3201366" cy="3387497"/>
          </a:xfrm>
        </p:spPr>
        <p:txBody>
          <a:bodyPr anchor="b">
            <a:normAutofit/>
          </a:bodyPr>
          <a:lstStyle/>
          <a:p>
            <a:pPr algn="ctr"/>
            <a:r>
              <a:rPr lang="en-US" sz="3600" b="1">
                <a:solidFill>
                  <a:srgbClr val="FFFFFF"/>
                </a:solidFill>
                <a:latin typeface="Times New Roman" panose="02020603050405020304" pitchFamily="18" charset="0"/>
                <a:ea typeface="Calibri Light"/>
                <a:cs typeface="Times New Roman" panose="02020603050405020304" pitchFamily="18" charset="0"/>
              </a:rPr>
              <a:t>WBS CODING</a:t>
            </a:r>
          </a:p>
        </p:txBody>
      </p:sp>
      <p:sp>
        <p:nvSpPr>
          <p:cNvPr id="3" name="Content Placeholder 2">
            <a:extLst>
              <a:ext uri="{FF2B5EF4-FFF2-40B4-BE49-F238E27FC236}">
                <a16:creationId xmlns:a16="http://schemas.microsoft.com/office/drawing/2014/main" id="{CCB56B8F-5D44-E690-88AC-FD5664DD83DF}"/>
              </a:ext>
            </a:extLst>
          </p:cNvPr>
          <p:cNvSpPr>
            <a:spLocks noGrp="1"/>
          </p:cNvSpPr>
          <p:nvPr>
            <p:ph idx="1"/>
          </p:nvPr>
        </p:nvSpPr>
        <p:spPr>
          <a:xfrm>
            <a:off x="4810259" y="649480"/>
            <a:ext cx="6555347" cy="5546047"/>
          </a:xfrm>
        </p:spPr>
        <p:txBody>
          <a:bodyPr anchor="ctr">
            <a:normAutofit/>
          </a:bodyPr>
          <a:lstStyle/>
          <a:p>
            <a:pPr marL="0" indent="0">
              <a:buNone/>
            </a:pPr>
            <a:endParaRPr lang="en-US" sz="2400">
              <a:cs typeface="Calibri"/>
            </a:endParaRPr>
          </a:p>
          <a:p>
            <a:pPr marL="914400" lvl="2" indent="0">
              <a:buNone/>
            </a:pPr>
            <a:endParaRPr lang="en-US" sz="1200">
              <a:cs typeface="Calibri"/>
            </a:endParaRPr>
          </a:p>
          <a:p>
            <a:pPr marL="0" indent="0">
              <a:buNone/>
            </a:pPr>
            <a:endParaRPr lang="en-US" sz="2000">
              <a:cs typeface="Calibri"/>
            </a:endParaRPr>
          </a:p>
          <a:p>
            <a:pPr marL="457200" indent="-457200">
              <a:buAutoNum type="arabicPeriod"/>
            </a:pPr>
            <a:endParaRPr lang="en-US" sz="2000">
              <a:cs typeface="Calibri"/>
            </a:endParaRPr>
          </a:p>
          <a:p>
            <a:pPr lvl="1" indent="0">
              <a:buNone/>
            </a:pPr>
            <a:endParaRPr lang="en-US" sz="1600">
              <a:cs typeface="Calibri"/>
            </a:endParaRPr>
          </a:p>
          <a:p>
            <a:pPr lvl="1" indent="0">
              <a:buNone/>
            </a:pPr>
            <a:endParaRPr lang="en-US" sz="1600">
              <a:cs typeface="Calibri"/>
            </a:endParaRPr>
          </a:p>
          <a:p>
            <a:pPr lvl="1" indent="0">
              <a:buNone/>
            </a:pPr>
            <a:endParaRPr lang="en-US" sz="1600">
              <a:cs typeface="Calibri"/>
            </a:endParaRPr>
          </a:p>
          <a:p>
            <a:pPr marL="0" indent="0">
              <a:buNone/>
            </a:pPr>
            <a:endParaRPr lang="en-US" sz="2000">
              <a:cs typeface="Calibri"/>
            </a:endParaRPr>
          </a:p>
        </p:txBody>
      </p:sp>
      <p:sp>
        <p:nvSpPr>
          <p:cNvPr id="5" name="Slide Number Placeholder 4">
            <a:extLst>
              <a:ext uri="{FF2B5EF4-FFF2-40B4-BE49-F238E27FC236}">
                <a16:creationId xmlns:a16="http://schemas.microsoft.com/office/drawing/2014/main" id="{6B7F388E-31BF-D9D2-5D5B-868A7DADEEA0}"/>
              </a:ext>
            </a:extLst>
          </p:cNvPr>
          <p:cNvSpPr>
            <a:spLocks noGrp="1"/>
          </p:cNvSpPr>
          <p:nvPr>
            <p:ph type="sldNum" sz="quarter" idx="12"/>
          </p:nvPr>
        </p:nvSpPr>
        <p:spPr/>
        <p:txBody>
          <a:bodyPr/>
          <a:lstStyle/>
          <a:p>
            <a:fld id="{330EA680-D336-4FF7-8B7A-9848BB0A1C32}" type="slidenum">
              <a:rPr lang="en-US" smtClean="0"/>
              <a:t>17</a:t>
            </a:fld>
            <a:endParaRPr lang="en-US"/>
          </a:p>
        </p:txBody>
      </p:sp>
      <p:pic>
        <p:nvPicPr>
          <p:cNvPr id="4" name="Picture 3" descr="A black screen with white text&#10;&#10;Description automatically generated">
            <a:extLst>
              <a:ext uri="{FF2B5EF4-FFF2-40B4-BE49-F238E27FC236}">
                <a16:creationId xmlns:a16="http://schemas.microsoft.com/office/drawing/2014/main" id="{83E31184-28E1-12BA-FD8B-D6FC1B8937E7}"/>
              </a:ext>
            </a:extLst>
          </p:cNvPr>
          <p:cNvPicPr>
            <a:picLocks noChangeAspect="1"/>
          </p:cNvPicPr>
          <p:nvPr/>
        </p:nvPicPr>
        <p:blipFill>
          <a:blip r:embed="rId2"/>
          <a:stretch>
            <a:fillRect/>
          </a:stretch>
        </p:blipFill>
        <p:spPr>
          <a:xfrm>
            <a:off x="4811125" y="125918"/>
            <a:ext cx="6442586" cy="6661833"/>
          </a:xfrm>
          <a:prstGeom prst="rect">
            <a:avLst/>
          </a:prstGeom>
        </p:spPr>
      </p:pic>
    </p:spTree>
    <p:extLst>
      <p:ext uri="{BB962C8B-B14F-4D97-AF65-F5344CB8AC3E}">
        <p14:creationId xmlns:p14="http://schemas.microsoft.com/office/powerpoint/2010/main" val="131609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7D9E4-9E66-6F97-CA6A-ED525252F6E9}"/>
              </a:ext>
            </a:extLst>
          </p:cNvPr>
          <p:cNvSpPr>
            <a:spLocks noGrp="1"/>
          </p:cNvSpPr>
          <p:nvPr>
            <p:ph type="title"/>
          </p:nvPr>
        </p:nvSpPr>
        <p:spPr>
          <a:xfrm>
            <a:off x="1371599" y="294538"/>
            <a:ext cx="9895951" cy="1033669"/>
          </a:xfrm>
        </p:spPr>
        <p:txBody>
          <a:bodyPr>
            <a:normAutofit/>
          </a:bodyPr>
          <a:lstStyle/>
          <a:p>
            <a:r>
              <a:rPr lang="en-US" sz="4000" b="1">
                <a:solidFill>
                  <a:srgbClr val="FFFFFF"/>
                </a:solidFill>
                <a:latin typeface="Calibri"/>
                <a:cs typeface="Calibri Light"/>
              </a:rPr>
              <a:t>Organizational Breakdown Structure(OBS)</a:t>
            </a:r>
            <a:endParaRPr lang="en-US" sz="4000" b="1">
              <a:solidFill>
                <a:srgbClr val="FFFFFF"/>
              </a:solidFill>
              <a:latin typeface="Calibri"/>
            </a:endParaRPr>
          </a:p>
        </p:txBody>
      </p:sp>
      <p:pic>
        <p:nvPicPr>
          <p:cNvPr id="5" name="Content Placeholder 4" descr="A diagram of a road accident detection system&#10;&#10;Description automatically generated">
            <a:extLst>
              <a:ext uri="{FF2B5EF4-FFF2-40B4-BE49-F238E27FC236}">
                <a16:creationId xmlns:a16="http://schemas.microsoft.com/office/drawing/2014/main" id="{2841B275-0D96-10C8-4AFE-10FD819C4AE6}"/>
              </a:ext>
            </a:extLst>
          </p:cNvPr>
          <p:cNvPicPr>
            <a:picLocks noGrp="1" noChangeAspect="1"/>
          </p:cNvPicPr>
          <p:nvPr>
            <p:ph idx="1"/>
          </p:nvPr>
        </p:nvPicPr>
        <p:blipFill>
          <a:blip r:embed="rId2"/>
          <a:stretch>
            <a:fillRect/>
          </a:stretch>
        </p:blipFill>
        <p:spPr>
          <a:xfrm>
            <a:off x="1114257" y="1638188"/>
            <a:ext cx="9976823" cy="5088495"/>
          </a:xfrm>
        </p:spPr>
      </p:pic>
      <p:sp>
        <p:nvSpPr>
          <p:cNvPr id="4" name="Slide Number Placeholder 3">
            <a:extLst>
              <a:ext uri="{FF2B5EF4-FFF2-40B4-BE49-F238E27FC236}">
                <a16:creationId xmlns:a16="http://schemas.microsoft.com/office/drawing/2014/main" id="{FAFCB0E6-409E-E63C-F392-623FD9F5126D}"/>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681322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9362B-190A-C945-3640-88EC0DA93E89}"/>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ctr"/>
            <a:r>
              <a:rPr lang="en-US" sz="2800" b="1" kern="1200">
                <a:solidFill>
                  <a:srgbClr val="FFFFFF"/>
                </a:solidFill>
                <a:latin typeface="Times New Roman" panose="02020603050405020304" pitchFamily="18" charset="0"/>
                <a:cs typeface="Times New Roman" panose="02020603050405020304" pitchFamily="18" charset="0"/>
              </a:rPr>
              <a:t>Project schedule with at least 12 </a:t>
            </a:r>
            <a:r>
              <a:rPr lang="en-US" sz="2800" b="1">
                <a:solidFill>
                  <a:srgbClr val="FFFFFF"/>
                </a:solidFill>
                <a:latin typeface="Times New Roman" panose="02020603050405020304" pitchFamily="18" charset="0"/>
                <a:cs typeface="Times New Roman" panose="02020603050405020304" pitchFamily="18" charset="0"/>
              </a:rPr>
              <a:t>activities</a:t>
            </a:r>
            <a:r>
              <a:rPr lang="en-US" sz="2800" b="1" kern="1200">
                <a:solidFill>
                  <a:srgbClr val="FFFFFF"/>
                </a:solidFill>
                <a:latin typeface="Times New Roman" panose="02020603050405020304" pitchFamily="18" charset="0"/>
                <a:cs typeface="Times New Roman" panose="02020603050405020304" pitchFamily="18" charset="0"/>
              </a:rPr>
              <a:t> at least one burst and at least 1 merge activities</a:t>
            </a:r>
          </a:p>
        </p:txBody>
      </p:sp>
      <p:sp>
        <p:nvSpPr>
          <p:cNvPr id="4" name="Slide Number Placeholder 3">
            <a:extLst>
              <a:ext uri="{FF2B5EF4-FFF2-40B4-BE49-F238E27FC236}">
                <a16:creationId xmlns:a16="http://schemas.microsoft.com/office/drawing/2014/main" id="{8AE8C642-633D-1BFD-2465-983E8FA51EBC}"/>
              </a:ext>
            </a:extLst>
          </p:cNvPr>
          <p:cNvSpPr>
            <a:spLocks noGrp="1"/>
          </p:cNvSpPr>
          <p:nvPr>
            <p:ph type="sldNum" sz="quarter" idx="12"/>
          </p:nvPr>
        </p:nvSpPr>
        <p:spPr>
          <a:xfrm>
            <a:off x="11704320" y="6455664"/>
            <a:ext cx="448056" cy="365125"/>
          </a:xfrm>
        </p:spPr>
        <p:txBody>
          <a:bodyPr vert="horz" lIns="91440" tIns="45720" rIns="91440" bIns="45720" rtlCol="0">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19</a:t>
            </a:fld>
            <a:endParaRPr lang="en-US" sz="1100">
              <a:solidFill>
                <a:schemeClr val="tx1">
                  <a:lumMod val="50000"/>
                  <a:lumOff val="50000"/>
                </a:schemeClr>
              </a:solidFill>
            </a:endParaRPr>
          </a:p>
        </p:txBody>
      </p:sp>
      <p:graphicFrame>
        <p:nvGraphicFramePr>
          <p:cNvPr id="6" name="Content Placeholder 5">
            <a:extLst>
              <a:ext uri="{FF2B5EF4-FFF2-40B4-BE49-F238E27FC236}">
                <a16:creationId xmlns:a16="http://schemas.microsoft.com/office/drawing/2014/main" id="{090B6D38-61CF-7F93-7B9A-C7F20D5DD628}"/>
              </a:ext>
            </a:extLst>
          </p:cNvPr>
          <p:cNvGraphicFramePr>
            <a:graphicFrameLocks noGrp="1"/>
          </p:cNvGraphicFramePr>
          <p:nvPr>
            <p:ph idx="1"/>
            <p:extLst>
              <p:ext uri="{D42A27DB-BD31-4B8C-83A1-F6EECF244321}">
                <p14:modId xmlns:p14="http://schemas.microsoft.com/office/powerpoint/2010/main" val="271965508"/>
              </p:ext>
            </p:extLst>
          </p:nvPr>
        </p:nvGraphicFramePr>
        <p:xfrm>
          <a:off x="5016249" y="750440"/>
          <a:ext cx="6444441" cy="5453920"/>
        </p:xfrm>
        <a:graphic>
          <a:graphicData uri="http://schemas.openxmlformats.org/drawingml/2006/table">
            <a:tbl>
              <a:tblPr firstRow="1" bandRow="1">
                <a:noFill/>
                <a:tableStyleId>{5C22544A-7EE6-4342-B048-85BDC9FD1C3A}</a:tableStyleId>
              </a:tblPr>
              <a:tblGrid>
                <a:gridCol w="1015788">
                  <a:extLst>
                    <a:ext uri="{9D8B030D-6E8A-4147-A177-3AD203B41FA5}">
                      <a16:colId xmlns:a16="http://schemas.microsoft.com/office/drawing/2014/main" val="64436455"/>
                    </a:ext>
                  </a:extLst>
                </a:gridCol>
                <a:gridCol w="2199444">
                  <a:extLst>
                    <a:ext uri="{9D8B030D-6E8A-4147-A177-3AD203B41FA5}">
                      <a16:colId xmlns:a16="http://schemas.microsoft.com/office/drawing/2014/main" val="29314395"/>
                    </a:ext>
                  </a:extLst>
                </a:gridCol>
                <a:gridCol w="1565307">
                  <a:extLst>
                    <a:ext uri="{9D8B030D-6E8A-4147-A177-3AD203B41FA5}">
                      <a16:colId xmlns:a16="http://schemas.microsoft.com/office/drawing/2014/main" val="3481245249"/>
                    </a:ext>
                  </a:extLst>
                </a:gridCol>
                <a:gridCol w="1663902">
                  <a:extLst>
                    <a:ext uri="{9D8B030D-6E8A-4147-A177-3AD203B41FA5}">
                      <a16:colId xmlns:a16="http://schemas.microsoft.com/office/drawing/2014/main" val="141431951"/>
                    </a:ext>
                  </a:extLst>
                </a:gridCol>
              </a:tblGrid>
              <a:tr h="340870">
                <a:tc>
                  <a:txBody>
                    <a:bodyPr/>
                    <a:lstStyle/>
                    <a:p>
                      <a:pPr fontAlgn="t"/>
                      <a:endParaRPr lang="en-US" sz="700" b="1" cap="none" spc="0">
                        <a:solidFill>
                          <a:srgbClr val="FFFFFF"/>
                        </a:solidFill>
                        <a:effectLst/>
                      </a:endParaRPr>
                    </a:p>
                    <a:p>
                      <a:pPr algn="l" rtl="0" fontAlgn="base"/>
                      <a:r>
                        <a:rPr lang="en-US" sz="700" b="1" i="0" cap="none" spc="0">
                          <a:solidFill>
                            <a:srgbClr val="FFFFFF"/>
                          </a:solidFill>
                          <a:effectLst/>
                          <a:latin typeface="Calibri"/>
                        </a:rPr>
                        <a:t>Activity </a:t>
                      </a:r>
                    </a:p>
                  </a:txBody>
                  <a:tcPr marL="76694" marR="46016" marT="46016" marB="46016"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fontAlgn="t"/>
                      <a:endParaRPr lang="en-US" sz="700" b="1" cap="none" spc="0">
                        <a:solidFill>
                          <a:srgbClr val="FFFFFF"/>
                        </a:solidFill>
                        <a:effectLst/>
                      </a:endParaRPr>
                    </a:p>
                    <a:p>
                      <a:pPr algn="l" rtl="0" fontAlgn="base"/>
                      <a:r>
                        <a:rPr lang="en-US" sz="700" b="1" i="0" cap="none" spc="0">
                          <a:solidFill>
                            <a:srgbClr val="FFFFFF"/>
                          </a:solidFill>
                          <a:effectLst/>
                          <a:latin typeface="Calibri"/>
                        </a:rPr>
                        <a:t>Description </a:t>
                      </a:r>
                    </a:p>
                  </a:txBody>
                  <a:tcPr marL="76694" marR="46016" marT="46016" marB="46016"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fontAlgn="t"/>
                      <a:endParaRPr lang="en-US" sz="700" b="1" cap="none" spc="0">
                        <a:solidFill>
                          <a:srgbClr val="FFFFFF"/>
                        </a:solidFill>
                        <a:effectLst/>
                      </a:endParaRPr>
                    </a:p>
                    <a:p>
                      <a:pPr algn="l" rtl="0" fontAlgn="base"/>
                      <a:r>
                        <a:rPr lang="en-US" sz="700" b="1" i="0" cap="none" spc="0">
                          <a:solidFill>
                            <a:srgbClr val="FFFFFF"/>
                          </a:solidFill>
                          <a:effectLst/>
                          <a:latin typeface="Calibri"/>
                        </a:rPr>
                        <a:t>Preceding Activity </a:t>
                      </a:r>
                    </a:p>
                  </a:txBody>
                  <a:tcPr marL="76694" marR="46016" marT="46016" marB="46016"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fontAlgn="t"/>
                      <a:endParaRPr lang="en-US" sz="700" b="1" cap="none" spc="0">
                        <a:solidFill>
                          <a:srgbClr val="FFFFFF"/>
                        </a:solidFill>
                        <a:effectLst/>
                      </a:endParaRPr>
                    </a:p>
                    <a:p>
                      <a:pPr algn="l" rtl="0" fontAlgn="base"/>
                      <a:r>
                        <a:rPr lang="en-US" sz="700" b="1" i="0" cap="none" spc="0">
                          <a:solidFill>
                            <a:srgbClr val="FFFFFF"/>
                          </a:solidFill>
                          <a:effectLst/>
                          <a:latin typeface="Calibri"/>
                        </a:rPr>
                        <a:t>Activity Time (Days) </a:t>
                      </a:r>
                    </a:p>
                  </a:txBody>
                  <a:tcPr marL="76694" marR="46016" marT="46016" marB="46016"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4078428686"/>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A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Hire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None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7 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92736650"/>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B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Data Collection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A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5 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105094210"/>
                  </a:ext>
                </a:extLst>
              </a:tr>
              <a:tr h="340870">
                <a:tc>
                  <a:txBody>
                    <a:bodyPr/>
                    <a:lstStyle/>
                    <a:p>
                      <a:pPr fontAlgn="t"/>
                      <a:endParaRPr lang="en-US" sz="80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C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Design Model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A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14 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73825703"/>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D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Design Database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A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7 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08418312"/>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E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Software UI Design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A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8 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900980995"/>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F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Data Preparation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a:solidFill>
                            <a:schemeClr val="tx1">
                              <a:lumMod val="85000"/>
                              <a:lumOff val="15000"/>
                            </a:schemeClr>
                          </a:solidFill>
                          <a:effectLst/>
                          <a:latin typeface="Calibri"/>
                        </a:rPr>
                        <a:t>B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3 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403773317"/>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G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Create Database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D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14 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735382947"/>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H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Software Development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E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28 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883420121"/>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I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Model Training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C, F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28 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498235797"/>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J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Integrate Software &amp; Database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G, H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5 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577981467"/>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K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Hyper-parameter tuning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I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7 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31823945"/>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L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Model Evaluation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K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3 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277417900"/>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M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Model Testing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L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5 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200803946"/>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N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Integrate Model&amp; Software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J, M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5 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512917201"/>
                  </a:ext>
                </a:extLst>
              </a:tr>
              <a:tr h="340870">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O </a:t>
                      </a:r>
                    </a:p>
                  </a:txBody>
                  <a:tcPr marL="76694" marR="46016" marT="46016" marB="46016">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Test Overall System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N </a:t>
                      </a:r>
                    </a:p>
                  </a:txBody>
                  <a:tcPr marL="76694" marR="46016" marT="46016" marB="4601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fontAlgn="t"/>
                      <a:endParaRPr lang="en-US" sz="800" cap="none" spc="0">
                        <a:solidFill>
                          <a:schemeClr val="tx1">
                            <a:lumMod val="85000"/>
                            <a:lumOff val="15000"/>
                          </a:schemeClr>
                        </a:solidFill>
                        <a:effectLst/>
                      </a:endParaRPr>
                    </a:p>
                    <a:p>
                      <a:pPr algn="l" rtl="0" fontAlgn="base"/>
                      <a:r>
                        <a:rPr lang="en-US" sz="800" b="0" i="0" cap="none" spc="0">
                          <a:solidFill>
                            <a:schemeClr val="tx1">
                              <a:lumMod val="85000"/>
                              <a:lumOff val="15000"/>
                            </a:schemeClr>
                          </a:solidFill>
                          <a:effectLst/>
                          <a:latin typeface="Calibri"/>
                        </a:rPr>
                        <a:t>7 </a:t>
                      </a:r>
                    </a:p>
                  </a:txBody>
                  <a:tcPr marL="76694" marR="46016" marT="46016" marB="46016">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2746980684"/>
                  </a:ext>
                </a:extLst>
              </a:tr>
            </a:tbl>
          </a:graphicData>
        </a:graphic>
      </p:graphicFrame>
    </p:spTree>
    <p:extLst>
      <p:ext uri="{BB962C8B-B14F-4D97-AF65-F5344CB8AC3E}">
        <p14:creationId xmlns:p14="http://schemas.microsoft.com/office/powerpoint/2010/main" val="3686993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720C8-592F-FC6B-532E-3F1C0297CA02}"/>
              </a:ext>
            </a:extLst>
          </p:cNvPr>
          <p:cNvSpPr>
            <a:spLocks noGrp="1"/>
          </p:cNvSpPr>
          <p:nvPr>
            <p:ph type="title"/>
          </p:nvPr>
        </p:nvSpPr>
        <p:spPr>
          <a:xfrm>
            <a:off x="522141" y="198928"/>
            <a:ext cx="3201366" cy="3387497"/>
          </a:xfrm>
        </p:spPr>
        <p:txBody>
          <a:bodyPr anchor="b">
            <a:normAutofit/>
          </a:bodyPr>
          <a:lstStyle/>
          <a:p>
            <a:pPr algn="ctr"/>
            <a:r>
              <a:rPr lang="en-US" sz="3600" b="1">
                <a:solidFill>
                  <a:srgbClr val="FFFFFF"/>
                </a:solidFill>
                <a:latin typeface="Times New Roman" panose="02020603050405020304" pitchFamily="18" charset="0"/>
                <a:cs typeface="Times New Roman" panose="02020603050405020304" pitchFamily="18" charset="0"/>
              </a:rPr>
              <a:t>Topic Analysis</a:t>
            </a:r>
            <a:br>
              <a:rPr lang="en-US" sz="3600">
                <a:solidFill>
                  <a:srgbClr val="FFFFFF"/>
                </a:solidFill>
                <a:latin typeface="Times New Roman" panose="02020603050405020304" pitchFamily="18" charset="0"/>
                <a:cs typeface="Times New Roman" panose="02020603050405020304" pitchFamily="18" charset="0"/>
              </a:rPr>
            </a:br>
            <a:r>
              <a:rPr lang="en-US" sz="3600" b="1">
                <a:solidFill>
                  <a:srgbClr val="FFFFFF"/>
                </a:solidFill>
                <a:latin typeface="Times New Roman" panose="02020603050405020304" pitchFamily="18" charset="0"/>
                <a:cs typeface="Times New Roman" panose="02020603050405020304" pitchFamily="18" charset="0"/>
              </a:rPr>
              <a:t>History</a:t>
            </a:r>
          </a:p>
        </p:txBody>
      </p:sp>
      <p:sp>
        <p:nvSpPr>
          <p:cNvPr id="3" name="Content Placeholder 2">
            <a:extLst>
              <a:ext uri="{FF2B5EF4-FFF2-40B4-BE49-F238E27FC236}">
                <a16:creationId xmlns:a16="http://schemas.microsoft.com/office/drawing/2014/main" id="{8914FFF3-FBB5-E087-2437-2B10FE57423D}"/>
              </a:ext>
            </a:extLst>
          </p:cNvPr>
          <p:cNvSpPr>
            <a:spLocks noGrp="1"/>
          </p:cNvSpPr>
          <p:nvPr>
            <p:ph idx="1"/>
          </p:nvPr>
        </p:nvSpPr>
        <p:spPr>
          <a:xfrm>
            <a:off x="4245649" y="198928"/>
            <a:ext cx="7119958" cy="6423545"/>
          </a:xfrm>
        </p:spPr>
        <p:txBody>
          <a:bodyPr vert="horz" lIns="91440" tIns="45720" rIns="91440" bIns="45720" rtlCol="0" anchor="ctr">
            <a:normAutofit/>
          </a:bodyPr>
          <a:lstStyle/>
          <a:p>
            <a:pPr algn="just">
              <a:lnSpc>
                <a:spcPct val="100000"/>
              </a:lnSpc>
            </a:pPr>
            <a:r>
              <a:rPr lang="en-US" sz="1800" b="1">
                <a:latin typeface="Times New Roman" panose="02020603050405020304" pitchFamily="18" charset="0"/>
                <a:ea typeface="+mn-lt"/>
                <a:cs typeface="Times New Roman" panose="02020603050405020304" pitchFamily="18" charset="0"/>
              </a:rPr>
              <a:t>Origins in Biological Inspiration (1940s-1950s):</a:t>
            </a:r>
            <a:r>
              <a:rPr lang="en-US" sz="1800">
                <a:latin typeface="Times New Roman" panose="02020603050405020304" pitchFamily="18" charset="0"/>
                <a:ea typeface="+mn-lt"/>
                <a:cs typeface="Times New Roman" panose="02020603050405020304" pitchFamily="18" charset="0"/>
              </a:rPr>
              <a:t> Neural networks draw inspiration from the human brain. The concept originated in the 1940s with the work of Warren McCulloch and Walter Pitts, who proposed a mathematical model of a simplified neuron. This laid the foundation for artificial neural networks.</a:t>
            </a:r>
            <a:endParaRPr lang="en-US" sz="1800">
              <a:latin typeface="Times New Roman" panose="02020603050405020304" pitchFamily="18" charset="0"/>
              <a:cs typeface="Times New Roman" panose="02020603050405020304" pitchFamily="18" charset="0"/>
            </a:endParaRPr>
          </a:p>
          <a:p>
            <a:pPr algn="just">
              <a:lnSpc>
                <a:spcPct val="100000"/>
              </a:lnSpc>
            </a:pPr>
            <a:r>
              <a:rPr lang="en-US" sz="1800" b="1">
                <a:latin typeface="Times New Roman" panose="02020603050405020304" pitchFamily="18" charset="0"/>
                <a:ea typeface="+mn-lt"/>
                <a:cs typeface="Times New Roman" panose="02020603050405020304" pitchFamily="18" charset="0"/>
              </a:rPr>
              <a:t>Perceptron and Early Development (1950s-1960s):</a:t>
            </a:r>
            <a:r>
              <a:rPr lang="en-US" sz="1800">
                <a:latin typeface="Times New Roman" panose="02020603050405020304" pitchFamily="18" charset="0"/>
                <a:ea typeface="+mn-lt"/>
                <a:cs typeface="Times New Roman" panose="02020603050405020304" pitchFamily="18" charset="0"/>
              </a:rPr>
              <a:t> In the late 1950s, Frank Rosenblatt introduced the perceptron, a type of artificial neuron capable of learning.</a:t>
            </a:r>
            <a:endParaRPr lang="en-US" sz="1800">
              <a:latin typeface="Times New Roman" panose="02020603050405020304" pitchFamily="18" charset="0"/>
              <a:cs typeface="Times New Roman" panose="02020603050405020304" pitchFamily="18" charset="0"/>
            </a:endParaRPr>
          </a:p>
          <a:p>
            <a:pPr algn="just">
              <a:lnSpc>
                <a:spcPct val="100000"/>
              </a:lnSpc>
            </a:pPr>
            <a:r>
              <a:rPr lang="en-US" sz="1800" b="1">
                <a:latin typeface="Times New Roman" panose="02020603050405020304" pitchFamily="18" charset="0"/>
                <a:ea typeface="+mn-lt"/>
                <a:cs typeface="Times New Roman" panose="02020603050405020304" pitchFamily="18" charset="0"/>
              </a:rPr>
              <a:t>Connectionism and Backpropagation (1980s-1990s</a:t>
            </a:r>
            <a:r>
              <a:rPr lang="en-US" sz="1800">
                <a:latin typeface="Times New Roman" panose="02020603050405020304" pitchFamily="18" charset="0"/>
                <a:ea typeface="+mn-lt"/>
                <a:cs typeface="Times New Roman" panose="02020603050405020304" pitchFamily="18" charset="0"/>
              </a:rPr>
              <a:t>): The resurgence of interest in neural networks occurred in the 1980s, marked by the development of the backpropagation algorithm. </a:t>
            </a:r>
          </a:p>
          <a:p>
            <a:pPr algn="just">
              <a:lnSpc>
                <a:spcPct val="100000"/>
              </a:lnSpc>
            </a:pPr>
            <a:r>
              <a:rPr lang="en-US" sz="1800" b="1">
                <a:latin typeface="Times New Roman" panose="02020603050405020304" pitchFamily="18" charset="0"/>
                <a:ea typeface="+mn-lt"/>
                <a:cs typeface="Times New Roman" panose="02020603050405020304" pitchFamily="18" charset="0"/>
              </a:rPr>
              <a:t>Deep Learning Revolution (2000s-Present</a:t>
            </a:r>
            <a:r>
              <a:rPr lang="en-US" sz="1800">
                <a:latin typeface="Times New Roman" panose="02020603050405020304" pitchFamily="18" charset="0"/>
                <a:ea typeface="+mn-lt"/>
                <a:cs typeface="Times New Roman" panose="02020603050405020304" pitchFamily="18" charset="0"/>
              </a:rPr>
              <a:t>): The 2000s witnessed a transformative phase in neural networks with the advent of deep learning</a:t>
            </a:r>
            <a:endParaRPr lang="en-US" sz="1800">
              <a:cs typeface="Calibri"/>
            </a:endParaRPr>
          </a:p>
        </p:txBody>
      </p:sp>
      <p:sp>
        <p:nvSpPr>
          <p:cNvPr id="4" name="Slide Number Placeholder 3">
            <a:extLst>
              <a:ext uri="{FF2B5EF4-FFF2-40B4-BE49-F238E27FC236}">
                <a16:creationId xmlns:a16="http://schemas.microsoft.com/office/drawing/2014/main" id="{97061622-CA83-E4A2-2173-9F913735844E}"/>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013349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7AA00-87CA-22A7-F198-A0723B860594}"/>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b="1" kern="1200">
                <a:solidFill>
                  <a:srgbClr val="FFFFFF"/>
                </a:solidFill>
                <a:latin typeface="Times New Roman" panose="02020603050405020304" pitchFamily="18" charset="0"/>
                <a:cs typeface="Times New Roman" panose="02020603050405020304" pitchFamily="18" charset="0"/>
              </a:rPr>
              <a:t>Network diagram &amp; Gantt chart</a:t>
            </a:r>
          </a:p>
        </p:txBody>
      </p:sp>
      <p:sp>
        <p:nvSpPr>
          <p:cNvPr id="4" name="Slide Number Placeholder 3">
            <a:extLst>
              <a:ext uri="{FF2B5EF4-FFF2-40B4-BE49-F238E27FC236}">
                <a16:creationId xmlns:a16="http://schemas.microsoft.com/office/drawing/2014/main" id="{467D1BF6-F2E5-5244-F905-A8362D00158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20</a:t>
            </a:fld>
            <a:endParaRPr lang="en-US" sz="1100">
              <a:solidFill>
                <a:schemeClr val="tx1">
                  <a:lumMod val="50000"/>
                  <a:lumOff val="50000"/>
                </a:schemeClr>
              </a:solidFill>
            </a:endParaRPr>
          </a:p>
        </p:txBody>
      </p:sp>
      <p:pic>
        <p:nvPicPr>
          <p:cNvPr id="8" name="Content Placeholder 7">
            <a:extLst>
              <a:ext uri="{FF2B5EF4-FFF2-40B4-BE49-F238E27FC236}">
                <a16:creationId xmlns:a16="http://schemas.microsoft.com/office/drawing/2014/main" id="{D1D1A4A4-03EC-B17C-E872-E4BB3BA2CF7A}"/>
              </a:ext>
            </a:extLst>
          </p:cNvPr>
          <p:cNvPicPr>
            <a:picLocks noGrp="1" noChangeAspect="1"/>
          </p:cNvPicPr>
          <p:nvPr>
            <p:ph idx="1"/>
          </p:nvPr>
        </p:nvPicPr>
        <p:blipFill>
          <a:blip r:embed="rId2"/>
          <a:stretch>
            <a:fillRect/>
          </a:stretch>
        </p:blipFill>
        <p:spPr>
          <a:xfrm>
            <a:off x="838200" y="2723697"/>
            <a:ext cx="10515600" cy="2555193"/>
          </a:xfrm>
        </p:spPr>
      </p:pic>
    </p:spTree>
    <p:extLst>
      <p:ext uri="{BB962C8B-B14F-4D97-AF65-F5344CB8AC3E}">
        <p14:creationId xmlns:p14="http://schemas.microsoft.com/office/powerpoint/2010/main" val="1082251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7AA00-87CA-22A7-F198-A0723B86059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latin typeface="+mj-lt"/>
                <a:ea typeface="+mj-ea"/>
                <a:cs typeface="+mj-cs"/>
              </a:rPr>
              <a:t>Network diagram &amp; Gantt chart</a:t>
            </a:r>
          </a:p>
        </p:txBody>
      </p:sp>
      <p:sp>
        <p:nvSpPr>
          <p:cNvPr id="4" name="Slide Number Placeholder 3">
            <a:extLst>
              <a:ext uri="{FF2B5EF4-FFF2-40B4-BE49-F238E27FC236}">
                <a16:creationId xmlns:a16="http://schemas.microsoft.com/office/drawing/2014/main" id="{467D1BF6-F2E5-5244-F905-A8362D00158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pic>
        <p:nvPicPr>
          <p:cNvPr id="10" name="Content Placeholder 9">
            <a:extLst>
              <a:ext uri="{FF2B5EF4-FFF2-40B4-BE49-F238E27FC236}">
                <a16:creationId xmlns:a16="http://schemas.microsoft.com/office/drawing/2014/main" id="{2BED63E4-A411-6A10-4838-B5ED7C567AC0}"/>
              </a:ext>
            </a:extLst>
          </p:cNvPr>
          <p:cNvPicPr>
            <a:picLocks noGrp="1" noChangeAspect="1"/>
          </p:cNvPicPr>
          <p:nvPr>
            <p:ph idx="1"/>
          </p:nvPr>
        </p:nvPicPr>
        <p:blipFill>
          <a:blip r:embed="rId2"/>
          <a:stretch>
            <a:fillRect/>
          </a:stretch>
        </p:blipFill>
        <p:spPr>
          <a:xfrm>
            <a:off x="838200" y="2189976"/>
            <a:ext cx="10515600" cy="3622636"/>
          </a:xfrm>
        </p:spPr>
      </p:pic>
    </p:spTree>
    <p:extLst>
      <p:ext uri="{BB962C8B-B14F-4D97-AF65-F5344CB8AC3E}">
        <p14:creationId xmlns:p14="http://schemas.microsoft.com/office/powerpoint/2010/main" val="4042135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9CAB7B-B9EA-FDA4-607D-2D0CDF8D5A14}"/>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kern="1200">
                <a:solidFill>
                  <a:srgbClr val="FFFFFF"/>
                </a:solidFill>
                <a:latin typeface="Times New Roman" panose="02020603050405020304" pitchFamily="18" charset="0"/>
                <a:cs typeface="Times New Roman" panose="02020603050405020304" pitchFamily="18" charset="0"/>
              </a:rPr>
              <a:t>Resource usage form</a:t>
            </a:r>
          </a:p>
        </p:txBody>
      </p:sp>
      <p:sp>
        <p:nvSpPr>
          <p:cNvPr id="4" name="Slide Number Placeholder 3">
            <a:extLst>
              <a:ext uri="{FF2B5EF4-FFF2-40B4-BE49-F238E27FC236}">
                <a16:creationId xmlns:a16="http://schemas.microsoft.com/office/drawing/2014/main" id="{884681EF-1B1C-D0B5-A27A-A21AC9EF9A27}"/>
              </a:ext>
            </a:extLst>
          </p:cNvPr>
          <p:cNvSpPr>
            <a:spLocks noGrp="1"/>
          </p:cNvSpPr>
          <p:nvPr>
            <p:ph type="sldNum" sz="quarter" idx="12"/>
          </p:nvPr>
        </p:nvSpPr>
        <p:spPr>
          <a:xfrm>
            <a:off x="11704320" y="6455664"/>
            <a:ext cx="448056" cy="365125"/>
          </a:xfrm>
        </p:spPr>
        <p:txBody>
          <a:bodyPr vert="horz" lIns="91440" tIns="45720" rIns="91440" bIns="45720" rtlCol="0">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22</a:t>
            </a:fld>
            <a:endParaRPr lang="en-US" sz="1100">
              <a:solidFill>
                <a:schemeClr val="tx1">
                  <a:lumMod val="50000"/>
                  <a:lumOff val="50000"/>
                </a:schemeClr>
              </a:solidFill>
            </a:endParaRPr>
          </a:p>
        </p:txBody>
      </p:sp>
      <p:graphicFrame>
        <p:nvGraphicFramePr>
          <p:cNvPr id="6" name="Content Placeholder 5">
            <a:extLst>
              <a:ext uri="{FF2B5EF4-FFF2-40B4-BE49-F238E27FC236}">
                <a16:creationId xmlns:a16="http://schemas.microsoft.com/office/drawing/2014/main" id="{145FED03-9537-7593-3002-4F84BFCD1FEF}"/>
              </a:ext>
            </a:extLst>
          </p:cNvPr>
          <p:cNvGraphicFramePr>
            <a:graphicFrameLocks noGrp="1"/>
          </p:cNvGraphicFramePr>
          <p:nvPr>
            <p:ph idx="1"/>
            <p:extLst>
              <p:ext uri="{D42A27DB-BD31-4B8C-83A1-F6EECF244321}">
                <p14:modId xmlns:p14="http://schemas.microsoft.com/office/powerpoint/2010/main" val="2317924039"/>
              </p:ext>
            </p:extLst>
          </p:nvPr>
        </p:nvGraphicFramePr>
        <p:xfrm>
          <a:off x="644056" y="2247528"/>
          <a:ext cx="10927831" cy="3926120"/>
        </p:xfrm>
        <a:graphic>
          <a:graphicData uri="http://schemas.openxmlformats.org/drawingml/2006/table">
            <a:tbl>
              <a:tblPr firstRow="1" firstCol="1" bandRow="1">
                <a:solidFill>
                  <a:srgbClr val="F2F2F2">
                    <a:alpha val="45098"/>
                  </a:srgbClr>
                </a:solidFill>
                <a:tableStyleId>{5C22544A-7EE6-4342-B048-85BDC9FD1C3A}</a:tableStyleId>
              </a:tblPr>
              <a:tblGrid>
                <a:gridCol w="765112">
                  <a:extLst>
                    <a:ext uri="{9D8B030D-6E8A-4147-A177-3AD203B41FA5}">
                      <a16:colId xmlns:a16="http://schemas.microsoft.com/office/drawing/2014/main" val="3522038446"/>
                    </a:ext>
                  </a:extLst>
                </a:gridCol>
                <a:gridCol w="1949742">
                  <a:extLst>
                    <a:ext uri="{9D8B030D-6E8A-4147-A177-3AD203B41FA5}">
                      <a16:colId xmlns:a16="http://schemas.microsoft.com/office/drawing/2014/main" val="4250715967"/>
                    </a:ext>
                  </a:extLst>
                </a:gridCol>
                <a:gridCol w="1491532">
                  <a:extLst>
                    <a:ext uri="{9D8B030D-6E8A-4147-A177-3AD203B41FA5}">
                      <a16:colId xmlns:a16="http://schemas.microsoft.com/office/drawing/2014/main" val="188184582"/>
                    </a:ext>
                  </a:extLst>
                </a:gridCol>
                <a:gridCol w="2371298">
                  <a:extLst>
                    <a:ext uri="{9D8B030D-6E8A-4147-A177-3AD203B41FA5}">
                      <a16:colId xmlns:a16="http://schemas.microsoft.com/office/drawing/2014/main" val="3698648978"/>
                    </a:ext>
                  </a:extLst>
                </a:gridCol>
                <a:gridCol w="4350147">
                  <a:extLst>
                    <a:ext uri="{9D8B030D-6E8A-4147-A177-3AD203B41FA5}">
                      <a16:colId xmlns:a16="http://schemas.microsoft.com/office/drawing/2014/main" val="2758109121"/>
                    </a:ext>
                  </a:extLst>
                </a:gridCol>
              </a:tblGrid>
              <a:tr h="492077">
                <a:tc>
                  <a:txBody>
                    <a:bodyPr/>
                    <a:lstStyle/>
                    <a:p>
                      <a:pPr algn="ctr"/>
                      <a:r>
                        <a:rPr lang="en-US" sz="1200" b="0" cap="none" spc="0">
                          <a:solidFill>
                            <a:schemeClr val="bg1"/>
                          </a:solidFill>
                          <a:effectLst/>
                        </a:rPr>
                        <a:t> </a:t>
                      </a:r>
                    </a:p>
                    <a:p>
                      <a:pPr algn="ctr"/>
                      <a:r>
                        <a:rPr lang="en-US" sz="1200" b="0" cap="none" spc="0">
                          <a:solidFill>
                            <a:schemeClr val="bg1"/>
                          </a:solidFill>
                          <a:effectLst/>
                        </a:rPr>
                        <a:t>Week</a:t>
                      </a:r>
                    </a:p>
                  </a:txBody>
                  <a:tcPr marL="8382" marR="8382" marT="80468" marB="8382" anchor="ctr">
                    <a:lnL w="12700" cmpd="sng">
                      <a:noFill/>
                    </a:lnL>
                    <a:lnR w="12700" cmpd="sng">
                      <a:noFill/>
                    </a:lnR>
                    <a:lnT w="19050" cap="flat" cmpd="sng" algn="ctr">
                      <a:noFill/>
                      <a:prstDash val="solid"/>
                    </a:lnT>
                    <a:lnB w="38100" cmpd="sng">
                      <a:noFill/>
                    </a:lnB>
                    <a:solidFill>
                      <a:schemeClr val="tx1"/>
                    </a:solidFill>
                  </a:tcPr>
                </a:tc>
                <a:tc gridSpan="2">
                  <a:txBody>
                    <a:bodyPr/>
                    <a:lstStyle/>
                    <a:p>
                      <a:pPr algn="ctr"/>
                      <a:r>
                        <a:rPr lang="en-US" sz="1200" b="0" cap="none" spc="0">
                          <a:solidFill>
                            <a:schemeClr val="bg1"/>
                          </a:solidFill>
                          <a:effectLst/>
                        </a:rPr>
                        <a:t>Data Scientists</a:t>
                      </a:r>
                    </a:p>
                  </a:txBody>
                  <a:tcPr marL="8382" marR="8382" marT="80468" marB="8382" anchor="ctr">
                    <a:lnL w="12700" cmpd="sng">
                      <a:noFill/>
                    </a:lnL>
                    <a:lnR w="12700" cmpd="sng">
                      <a:noFill/>
                    </a:lnR>
                    <a:lnT w="19050" cap="flat" cmpd="sng" algn="ctr">
                      <a:noFill/>
                      <a:prstDash val="solid"/>
                    </a:lnT>
                    <a:lnB w="38100" cmpd="sng">
                      <a:noFill/>
                    </a:lnB>
                    <a:solidFill>
                      <a:schemeClr val="tx1"/>
                    </a:solidFill>
                  </a:tcPr>
                </a:tc>
                <a:tc hMerge="1">
                  <a:txBody>
                    <a:bodyPr/>
                    <a:lstStyle/>
                    <a:p>
                      <a:endParaRPr lang="en-US"/>
                    </a:p>
                  </a:txBody>
                  <a:tcPr/>
                </a:tc>
                <a:tc>
                  <a:txBody>
                    <a:bodyPr/>
                    <a:lstStyle/>
                    <a:p>
                      <a:pPr algn="ctr"/>
                      <a:r>
                        <a:rPr lang="en-US" sz="1200" b="0" cap="none" spc="0">
                          <a:solidFill>
                            <a:schemeClr val="bg1"/>
                          </a:solidFill>
                          <a:effectLst/>
                        </a:rPr>
                        <a:t>Software Engineers</a:t>
                      </a:r>
                    </a:p>
                  </a:txBody>
                  <a:tcPr marL="8382" marR="8382" marT="80468" marB="8382"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200" b="0" cap="none" spc="0">
                          <a:solidFill>
                            <a:schemeClr val="bg1"/>
                          </a:solidFill>
                          <a:effectLst/>
                        </a:rPr>
                        <a:t>Hardware Engineers</a:t>
                      </a:r>
                    </a:p>
                  </a:txBody>
                  <a:tcPr marL="8382" marR="8382" marT="80468" marB="8382"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744580952"/>
                  </a:ext>
                </a:extLst>
              </a:tr>
              <a:tr h="293519">
                <a:tc>
                  <a:txBody>
                    <a:bodyPr/>
                    <a:lstStyle/>
                    <a:p>
                      <a:r>
                        <a:rPr lang="en-US" sz="1100" b="1" cap="none" spc="0">
                          <a:solidFill>
                            <a:schemeClr val="tx1"/>
                          </a:solidFill>
                          <a:effectLst/>
                        </a:rPr>
                        <a:t>1</a:t>
                      </a:r>
                    </a:p>
                  </a:txBody>
                  <a:tcPr marL="8382" marR="8382" marT="80468" marB="838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gridSpan="2">
                  <a:txBody>
                    <a:bodyPr/>
                    <a:lstStyle/>
                    <a:p>
                      <a:r>
                        <a:rPr lang="en-US" sz="1100" cap="none" spc="0">
                          <a:solidFill>
                            <a:schemeClr val="tx1"/>
                          </a:solidFill>
                          <a:effectLst/>
                        </a:rPr>
                        <a:t>Collecting and Cleaning Data, Preprocessing Data</a:t>
                      </a:r>
                    </a:p>
                  </a:txBody>
                  <a:tcPr marL="8382" marR="8382" marT="80468" marB="838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hMerge="1">
                  <a:txBody>
                    <a:bodyPr/>
                    <a:lstStyle/>
                    <a:p>
                      <a:endParaRPr lang="en-US"/>
                    </a:p>
                  </a:txBody>
                  <a:tcPr/>
                </a:tc>
                <a:tc>
                  <a:txBody>
                    <a:bodyPr/>
                    <a:lstStyle/>
                    <a:p>
                      <a:r>
                        <a:rPr lang="en-US" sz="1100" cap="none" spc="0">
                          <a:solidFill>
                            <a:schemeClr val="tx1"/>
                          </a:solidFill>
                          <a:effectLst/>
                        </a:rPr>
                        <a:t>Developing User Interface</a:t>
                      </a:r>
                    </a:p>
                  </a:txBody>
                  <a:tcPr marL="8382" marR="8382" marT="80468" marB="838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Designing Sensors, Implementing Data Processing Units</a:t>
                      </a:r>
                    </a:p>
                  </a:txBody>
                  <a:tcPr marL="8382" marR="8382" marT="80468" marB="838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546415795"/>
                  </a:ext>
                </a:extLst>
              </a:tr>
              <a:tr h="461529">
                <a:tc>
                  <a:txBody>
                    <a:bodyPr/>
                    <a:lstStyle/>
                    <a:p>
                      <a:r>
                        <a:rPr lang="en-US" sz="1100" b="1" cap="none" spc="0">
                          <a:solidFill>
                            <a:schemeClr val="tx1"/>
                          </a:solidFill>
                          <a:effectLst/>
                        </a:rPr>
                        <a:t>2</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gridSpan="2">
                  <a:txBody>
                    <a:bodyPr/>
                    <a:lstStyle/>
                    <a:p>
                      <a:r>
                        <a:rPr lang="en-US" sz="1100" cap="none" spc="0">
                          <a:solidFill>
                            <a:schemeClr val="tx1"/>
                          </a:solidFill>
                          <a:effectLst/>
                        </a:rPr>
                        <a:t>Collecting and Cleaning Data, Preprocessing Data</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hMerge="1">
                  <a:txBody>
                    <a:bodyPr/>
                    <a:lstStyle/>
                    <a:p>
                      <a:endParaRPr lang="en-US"/>
                    </a:p>
                  </a:txBody>
                  <a:tcPr/>
                </a:tc>
                <a:tc>
                  <a:txBody>
                    <a:bodyPr/>
                    <a:lstStyle/>
                    <a:p>
                      <a:r>
                        <a:rPr lang="en-US" sz="1100" cap="none" spc="0">
                          <a:solidFill>
                            <a:schemeClr val="tx1"/>
                          </a:solidFill>
                          <a:effectLst/>
                        </a:rPr>
                        <a:t>Integrating System with Other Systems</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Implementing Data Processing Units, Implementing Communication Networks</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904066429"/>
                  </a:ext>
                </a:extLst>
              </a:tr>
              <a:tr h="293519">
                <a:tc>
                  <a:txBody>
                    <a:bodyPr/>
                    <a:lstStyle/>
                    <a:p>
                      <a:r>
                        <a:rPr lang="en-US" sz="1100" b="1" cap="none" spc="0">
                          <a:solidFill>
                            <a:schemeClr val="tx1"/>
                          </a:solidFill>
                          <a:effectLst/>
                        </a:rPr>
                        <a:t>3</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gridSpan="2">
                  <a:txBody>
                    <a:bodyPr/>
                    <a:lstStyle/>
                    <a:p>
                      <a:r>
                        <a:rPr lang="en-US" sz="1100" cap="none" spc="0">
                          <a:solidFill>
                            <a:schemeClr val="tx1"/>
                          </a:solidFill>
                          <a:effectLst/>
                        </a:rPr>
                        <a:t>Developing Algorithms</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hMerge="1">
                  <a:txBody>
                    <a:bodyPr/>
                    <a:lstStyle/>
                    <a:p>
                      <a:endParaRPr lang="en-US"/>
                    </a:p>
                  </a:txBody>
                  <a:tcPr/>
                </a:tc>
                <a:tc>
                  <a:txBody>
                    <a:bodyPr/>
                    <a:lstStyle/>
                    <a:p>
                      <a:r>
                        <a:rPr lang="en-US" sz="1100" cap="none" spc="0">
                          <a:solidFill>
                            <a:schemeClr val="tx1"/>
                          </a:solidFill>
                          <a:effectLst/>
                        </a:rPr>
                        <a:t>Deploying System to Production</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Designing Sensors, Implementing Communication Networks</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576785196"/>
                  </a:ext>
                </a:extLst>
              </a:tr>
              <a:tr h="293519">
                <a:tc>
                  <a:txBody>
                    <a:bodyPr/>
                    <a:lstStyle/>
                    <a:p>
                      <a:r>
                        <a:rPr lang="en-US" sz="1100" b="1" cap="none" spc="0">
                          <a:solidFill>
                            <a:schemeClr val="tx1"/>
                          </a:solidFill>
                          <a:effectLst/>
                        </a:rPr>
                        <a:t>4</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gridSpan="2">
                  <a:txBody>
                    <a:bodyPr/>
                    <a:lstStyle/>
                    <a:p>
                      <a:r>
                        <a:rPr lang="en-US" sz="1100" cap="none" spc="0">
                          <a:solidFill>
                            <a:schemeClr val="tx1"/>
                          </a:solidFill>
                          <a:effectLst/>
                        </a:rPr>
                        <a:t>Developing Algorithms, Training the Neural Network</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hMerge="1">
                  <a:txBody>
                    <a:bodyPr/>
                    <a:lstStyle/>
                    <a:p>
                      <a:endParaRPr lang="en-US"/>
                    </a:p>
                  </a:txBody>
                  <a:tcPr/>
                </a:tc>
                <a:tc>
                  <a:txBody>
                    <a:bodyPr/>
                    <a:lstStyle/>
                    <a:p>
                      <a:r>
                        <a:rPr lang="en-US" sz="1100" cap="none" spc="0">
                          <a:solidFill>
                            <a:schemeClr val="tx1"/>
                          </a:solidFill>
                          <a:effectLst/>
                        </a:rPr>
                        <a:t>Developing User Interface</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Implementing Data Processing Units</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021263742"/>
                  </a:ext>
                </a:extLst>
              </a:tr>
              <a:tr h="461529">
                <a:tc>
                  <a:txBody>
                    <a:bodyPr/>
                    <a:lstStyle/>
                    <a:p>
                      <a:r>
                        <a:rPr lang="en-US" sz="1100" b="1" cap="none" spc="0">
                          <a:solidFill>
                            <a:schemeClr val="tx1"/>
                          </a:solidFill>
                          <a:effectLst/>
                        </a:rPr>
                        <a:t>5</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gridSpan="2">
                  <a:txBody>
                    <a:bodyPr/>
                    <a:lstStyle/>
                    <a:p>
                      <a:r>
                        <a:rPr lang="en-US" sz="1100" cap="none" spc="0">
                          <a:solidFill>
                            <a:schemeClr val="tx1"/>
                          </a:solidFill>
                          <a:effectLst/>
                        </a:rPr>
                        <a:t>Developing Algorithms, Training the Neural Network</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hMerge="1">
                  <a:txBody>
                    <a:bodyPr/>
                    <a:lstStyle/>
                    <a:p>
                      <a:endParaRPr lang="en-US"/>
                    </a:p>
                  </a:txBody>
                  <a:tcPr/>
                </a:tc>
                <a:tc>
                  <a:txBody>
                    <a:bodyPr/>
                    <a:lstStyle/>
                    <a:p>
                      <a:r>
                        <a:rPr lang="en-US" sz="1100" cap="none" spc="0">
                          <a:solidFill>
                            <a:schemeClr val="tx1"/>
                          </a:solidFill>
                          <a:effectLst/>
                        </a:rPr>
                        <a:t>Integrating System with Other Systems</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Implementing Data Processing Units, Implementing Communication Networks</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985985267"/>
                  </a:ext>
                </a:extLst>
              </a:tr>
              <a:tr h="293519">
                <a:tc>
                  <a:txBody>
                    <a:bodyPr/>
                    <a:lstStyle/>
                    <a:p>
                      <a:r>
                        <a:rPr lang="en-US" sz="1100" b="1" cap="none" spc="0">
                          <a:solidFill>
                            <a:schemeClr val="tx1"/>
                          </a:solidFill>
                          <a:effectLst/>
                        </a:rPr>
                        <a:t>6</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gridSpan="2">
                  <a:txBody>
                    <a:bodyPr/>
                    <a:lstStyle/>
                    <a:p>
                      <a:r>
                        <a:rPr lang="en-US" sz="1100" cap="none" spc="0">
                          <a:solidFill>
                            <a:schemeClr val="tx1"/>
                          </a:solidFill>
                          <a:effectLst/>
                        </a:rPr>
                        <a:t>Collecting and Cleaning Data, Preprocessing Data</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hMerge="1">
                  <a:txBody>
                    <a:bodyPr/>
                    <a:lstStyle/>
                    <a:p>
                      <a:endParaRPr lang="en-US"/>
                    </a:p>
                  </a:txBody>
                  <a:tcPr/>
                </a:tc>
                <a:tc>
                  <a:txBody>
                    <a:bodyPr/>
                    <a:lstStyle/>
                    <a:p>
                      <a:r>
                        <a:rPr lang="en-US" sz="1100" cap="none" spc="0">
                          <a:solidFill>
                            <a:schemeClr val="tx1"/>
                          </a:solidFill>
                          <a:effectLst/>
                        </a:rPr>
                        <a:t>Deploying System to Production</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Designing Sensors, Implementing Communication Networks</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670870359"/>
                  </a:ext>
                </a:extLst>
              </a:tr>
              <a:tr h="293519">
                <a:tc>
                  <a:txBody>
                    <a:bodyPr/>
                    <a:lstStyle/>
                    <a:p>
                      <a:r>
                        <a:rPr lang="en-US" sz="1100" b="1" cap="none" spc="0">
                          <a:solidFill>
                            <a:schemeClr val="tx1"/>
                          </a:solidFill>
                          <a:effectLst/>
                        </a:rPr>
                        <a:t>7</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gridSpan="2">
                  <a:txBody>
                    <a:bodyPr/>
                    <a:lstStyle/>
                    <a:p>
                      <a:r>
                        <a:rPr lang="en-US" sz="1100" cap="none" spc="0">
                          <a:solidFill>
                            <a:schemeClr val="tx1"/>
                          </a:solidFill>
                          <a:effectLst/>
                        </a:rPr>
                        <a:t>Collecting and Cleaning Data, Preprocessing Data</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hMerge="1">
                  <a:txBody>
                    <a:bodyPr/>
                    <a:lstStyle/>
                    <a:p>
                      <a:endParaRPr lang="en-US"/>
                    </a:p>
                  </a:txBody>
                  <a:tcPr/>
                </a:tc>
                <a:tc>
                  <a:txBody>
                    <a:bodyPr/>
                    <a:lstStyle/>
                    <a:p>
                      <a:r>
                        <a:rPr lang="en-US" sz="1100" cap="none" spc="0">
                          <a:solidFill>
                            <a:schemeClr val="tx1"/>
                          </a:solidFill>
                          <a:effectLst/>
                        </a:rPr>
                        <a:t>Developing User Interface</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Implementing Data Processing Units</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233258110"/>
                  </a:ext>
                </a:extLst>
              </a:tr>
              <a:tr h="461529">
                <a:tc>
                  <a:txBody>
                    <a:bodyPr/>
                    <a:lstStyle/>
                    <a:p>
                      <a:r>
                        <a:rPr lang="en-US" sz="1100" b="1" cap="none" spc="0">
                          <a:solidFill>
                            <a:schemeClr val="tx1"/>
                          </a:solidFill>
                          <a:effectLst/>
                        </a:rPr>
                        <a:t>8</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gridSpan="2">
                  <a:txBody>
                    <a:bodyPr/>
                    <a:lstStyle/>
                    <a:p>
                      <a:r>
                        <a:rPr lang="en-US" sz="1100" cap="none" spc="0">
                          <a:solidFill>
                            <a:schemeClr val="tx1"/>
                          </a:solidFill>
                          <a:effectLst/>
                        </a:rPr>
                        <a:t>Developing Algorithms, Training the Neural Network</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hMerge="1">
                  <a:txBody>
                    <a:bodyPr/>
                    <a:lstStyle/>
                    <a:p>
                      <a:endParaRPr lang="en-US"/>
                    </a:p>
                  </a:txBody>
                  <a:tcPr/>
                </a:tc>
                <a:tc>
                  <a:txBody>
                    <a:bodyPr/>
                    <a:lstStyle/>
                    <a:p>
                      <a:r>
                        <a:rPr lang="en-US" sz="1100" cap="none" spc="0">
                          <a:solidFill>
                            <a:schemeClr val="tx1"/>
                          </a:solidFill>
                          <a:effectLst/>
                        </a:rPr>
                        <a:t>Integrating System with Other Systems</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Implementing Data Processing Units, Implementing Communication Networks</a:t>
                      </a:r>
                    </a:p>
                  </a:txBody>
                  <a:tcPr marL="8382" marR="8382" marT="80468" marB="838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314117960"/>
                  </a:ext>
                </a:extLst>
              </a:tr>
              <a:tr h="293519">
                <a:tc>
                  <a:txBody>
                    <a:bodyPr/>
                    <a:lstStyle/>
                    <a:p>
                      <a:r>
                        <a:rPr lang="en-US" sz="1100" b="1" cap="none" spc="0">
                          <a:solidFill>
                            <a:schemeClr val="tx1"/>
                          </a:solidFill>
                          <a:effectLst/>
                        </a:rPr>
                        <a:t>9</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gridSpan="2">
                  <a:txBody>
                    <a:bodyPr/>
                    <a:lstStyle/>
                    <a:p>
                      <a:r>
                        <a:rPr lang="en-US" sz="1100" cap="none" spc="0">
                          <a:solidFill>
                            <a:schemeClr val="tx1"/>
                          </a:solidFill>
                          <a:effectLst/>
                        </a:rPr>
                        <a:t>Collecting and Cleaning Data, Preprocessing Data</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hMerge="1">
                  <a:txBody>
                    <a:bodyPr/>
                    <a:lstStyle/>
                    <a:p>
                      <a:endParaRPr lang="en-US"/>
                    </a:p>
                  </a:txBody>
                  <a:tcPr/>
                </a:tc>
                <a:tc>
                  <a:txBody>
                    <a:bodyPr/>
                    <a:lstStyle/>
                    <a:p>
                      <a:r>
                        <a:rPr lang="en-US" sz="1100" cap="none" spc="0">
                          <a:solidFill>
                            <a:schemeClr val="tx1"/>
                          </a:solidFill>
                          <a:effectLst/>
                        </a:rPr>
                        <a:t>Deploying System to Production</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Designing Sensors, Implementing Communication Networks</a:t>
                      </a:r>
                    </a:p>
                  </a:txBody>
                  <a:tcPr marL="8382" marR="8382" marT="80468" marB="838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427539255"/>
                  </a:ext>
                </a:extLst>
              </a:tr>
              <a:tr h="285136">
                <a:tc gridSpan="2">
                  <a:txBody>
                    <a:bodyPr/>
                    <a:lstStyle/>
                    <a:p>
                      <a:r>
                        <a:rPr lang="en-US" sz="1100" b="1" cap="none" spc="0">
                          <a:solidFill>
                            <a:schemeClr val="tx1"/>
                          </a:solidFill>
                          <a:effectLst/>
                        </a:rPr>
                        <a:t> </a:t>
                      </a:r>
                    </a:p>
                  </a:txBody>
                  <a:tcPr marL="60351" marR="60351" marT="80468"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hMerge="1">
                  <a:txBody>
                    <a:bodyPr/>
                    <a:lstStyle/>
                    <a:p>
                      <a:endParaRPr lang="en-US"/>
                    </a:p>
                  </a:txBody>
                  <a:tcPr/>
                </a:tc>
                <a:tc>
                  <a:txBody>
                    <a:bodyPr/>
                    <a:lstStyle/>
                    <a:p>
                      <a:endParaRPr lang="en-US" sz="1100" cap="none" spc="0">
                        <a:solidFill>
                          <a:schemeClr val="tx1"/>
                        </a:solidFill>
                      </a:endParaRPr>
                    </a:p>
                  </a:txBody>
                  <a:tcPr marL="80468" marR="80468" marT="80468" marB="4023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endParaRPr lang="en-US" sz="1100" cap="none" spc="0">
                        <a:solidFill>
                          <a:schemeClr val="tx1"/>
                        </a:solidFill>
                      </a:endParaRPr>
                    </a:p>
                  </a:txBody>
                  <a:tcPr marL="80468" marR="80468" marT="80468" marB="4023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endParaRPr lang="en-US" sz="1100" cap="none" spc="0">
                        <a:solidFill>
                          <a:schemeClr val="tx1"/>
                        </a:solidFill>
                      </a:endParaRPr>
                    </a:p>
                  </a:txBody>
                  <a:tcPr marL="80468" marR="80468" marT="80468" marB="4023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64708175"/>
                  </a:ext>
                </a:extLst>
              </a:tr>
            </a:tbl>
          </a:graphicData>
        </a:graphic>
      </p:graphicFrame>
    </p:spTree>
    <p:extLst>
      <p:ext uri="{BB962C8B-B14F-4D97-AF65-F5344CB8AC3E}">
        <p14:creationId xmlns:p14="http://schemas.microsoft.com/office/powerpoint/2010/main" val="2718383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9FF6A-83CF-8C35-4044-BB6BCF56DCF6}"/>
              </a:ext>
            </a:extLst>
          </p:cNvPr>
          <p:cNvSpPr>
            <a:spLocks noGrp="1"/>
          </p:cNvSpPr>
          <p:nvPr>
            <p:ph type="title"/>
          </p:nvPr>
        </p:nvSpPr>
        <p:spPr>
          <a:xfrm>
            <a:off x="820345" y="-99849"/>
            <a:ext cx="4230100" cy="3387497"/>
          </a:xfrm>
        </p:spPr>
        <p:txBody>
          <a:bodyPr vert="horz" lIns="91440" tIns="45720" rIns="91440" bIns="45720" rtlCol="0" anchor="b">
            <a:normAutofit/>
          </a:bodyPr>
          <a:lstStyle/>
          <a:p>
            <a:pPr algn="ctr"/>
            <a:r>
              <a:rPr lang="en-US" sz="3600" b="1" kern="1200">
                <a:solidFill>
                  <a:srgbClr val="FFFFFF"/>
                </a:solidFill>
                <a:latin typeface="Times New Roman" panose="02020603050405020304" pitchFamily="18" charset="0"/>
                <a:cs typeface="Times New Roman" panose="02020603050405020304" pitchFamily="18" charset="0"/>
              </a:rPr>
              <a:t>Project critical path</a:t>
            </a:r>
          </a:p>
        </p:txBody>
      </p:sp>
      <p:sp>
        <p:nvSpPr>
          <p:cNvPr id="3" name="Content Placeholder 2">
            <a:extLst>
              <a:ext uri="{FF2B5EF4-FFF2-40B4-BE49-F238E27FC236}">
                <a16:creationId xmlns:a16="http://schemas.microsoft.com/office/drawing/2014/main" id="{1A652BE0-4C56-E5EE-8236-669D177A9D9A}"/>
              </a:ext>
            </a:extLst>
          </p:cNvPr>
          <p:cNvSpPr>
            <a:spLocks noGrp="1"/>
          </p:cNvSpPr>
          <p:nvPr>
            <p:ph idx="1"/>
          </p:nvPr>
        </p:nvSpPr>
        <p:spPr>
          <a:xfrm>
            <a:off x="6503158" y="649480"/>
            <a:ext cx="4862447" cy="1591205"/>
          </a:xfrm>
        </p:spPr>
        <p:txBody>
          <a:bodyPr vert="horz" lIns="91440" tIns="45720" rIns="91440" bIns="45720" rtlCol="0" anchor="ctr">
            <a:normAutofit/>
          </a:bodyPr>
          <a:lstStyle/>
          <a:p>
            <a:pPr marL="0" indent="0">
              <a:buNone/>
            </a:pPr>
            <a:r>
              <a:rPr lang="en-US" sz="2400" b="1" kern="1200">
                <a:latin typeface="Times New Roman" panose="02020603050405020304" pitchFamily="18" charset="0"/>
                <a:cs typeface="Times New Roman" panose="02020603050405020304" pitchFamily="18" charset="0"/>
              </a:rPr>
              <a:t>A – C – I – K – L – M – N – O </a:t>
            </a:r>
          </a:p>
        </p:txBody>
      </p:sp>
      <p:sp>
        <p:nvSpPr>
          <p:cNvPr id="4" name="Slide Number Placeholder 3">
            <a:extLst>
              <a:ext uri="{FF2B5EF4-FFF2-40B4-BE49-F238E27FC236}">
                <a16:creationId xmlns:a16="http://schemas.microsoft.com/office/drawing/2014/main" id="{2A9142D7-E6D3-B642-F462-F8FB514CFDE1}"/>
              </a:ext>
            </a:extLst>
          </p:cNvPr>
          <p:cNvSpPr>
            <a:spLocks noGrp="1"/>
          </p:cNvSpPr>
          <p:nvPr>
            <p:ph type="sldNum" sz="quarter" idx="12"/>
          </p:nvPr>
        </p:nvSpPr>
        <p:spPr>
          <a:xfrm>
            <a:off x="11704319" y="6455664"/>
            <a:ext cx="448056" cy="365125"/>
          </a:xfrm>
        </p:spPr>
        <p:txBody>
          <a:bodyPr vert="horz" lIns="91440" tIns="45720" rIns="91440" bIns="45720" rtlCol="0">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23</a:t>
            </a:fld>
            <a:endParaRPr lang="en-US" sz="1100">
              <a:solidFill>
                <a:schemeClr val="tx1">
                  <a:lumMod val="50000"/>
                  <a:lumOff val="50000"/>
                </a:schemeClr>
              </a:solidFill>
            </a:endParaRPr>
          </a:p>
        </p:txBody>
      </p:sp>
      <p:sp>
        <p:nvSpPr>
          <p:cNvPr id="6" name="Content Placeholder 2">
            <a:extLst>
              <a:ext uri="{FF2B5EF4-FFF2-40B4-BE49-F238E27FC236}">
                <a16:creationId xmlns:a16="http://schemas.microsoft.com/office/drawing/2014/main" id="{D1861EE2-7F2F-8CB9-9029-CF8538D0CCFD}"/>
              </a:ext>
            </a:extLst>
          </p:cNvPr>
          <p:cNvSpPr txBox="1">
            <a:spLocks/>
          </p:cNvSpPr>
          <p:nvPr/>
        </p:nvSpPr>
        <p:spPr>
          <a:xfrm>
            <a:off x="6504418" y="2281797"/>
            <a:ext cx="4862447" cy="392758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latin typeface="Times New Roman" panose="02020603050405020304" pitchFamily="18" charset="0"/>
                <a:cs typeface="Times New Roman" panose="02020603050405020304" pitchFamily="18" charset="0"/>
              </a:rPr>
              <a:t>Activities:</a:t>
            </a:r>
          </a:p>
          <a:p>
            <a:pPr marL="0" indent="0">
              <a:buNone/>
            </a:pPr>
            <a:endParaRPr lang="en-US" sz="2400" b="1">
              <a:latin typeface="Times New Roman" panose="02020603050405020304" pitchFamily="18" charset="0"/>
              <a:cs typeface="Times New Roman" panose="02020603050405020304" pitchFamily="18" charset="0"/>
            </a:endParaRPr>
          </a:p>
          <a:p>
            <a:pPr marL="0" indent="0">
              <a:buNone/>
            </a:pPr>
            <a:r>
              <a:rPr lang="en-US" sz="2400" b="1">
                <a:latin typeface="Times New Roman" panose="02020603050405020304" pitchFamily="18" charset="0"/>
                <a:cs typeface="Times New Roman" panose="02020603050405020304" pitchFamily="18" charset="0"/>
              </a:rPr>
              <a:t>A – Hire </a:t>
            </a:r>
          </a:p>
          <a:p>
            <a:pPr marL="0" indent="0">
              <a:buNone/>
            </a:pPr>
            <a:r>
              <a:rPr lang="en-US" sz="2400" b="1">
                <a:latin typeface="Times New Roman" panose="02020603050405020304" pitchFamily="18" charset="0"/>
                <a:cs typeface="Times New Roman" panose="02020603050405020304" pitchFamily="18" charset="0"/>
              </a:rPr>
              <a:t>C – Design Model</a:t>
            </a:r>
          </a:p>
          <a:p>
            <a:pPr marL="0" indent="0">
              <a:buNone/>
            </a:pPr>
            <a:r>
              <a:rPr lang="en-US" sz="2400" b="1">
                <a:latin typeface="Times New Roman" panose="02020603050405020304" pitchFamily="18" charset="0"/>
                <a:cs typeface="Times New Roman" panose="02020603050405020304" pitchFamily="18" charset="0"/>
              </a:rPr>
              <a:t>I – Model Training</a:t>
            </a:r>
          </a:p>
          <a:p>
            <a:pPr marL="0" indent="0">
              <a:buNone/>
            </a:pPr>
            <a:r>
              <a:rPr lang="en-US" sz="2400" b="1">
                <a:latin typeface="Times New Roman" panose="02020603050405020304" pitchFamily="18" charset="0"/>
                <a:cs typeface="Times New Roman" panose="02020603050405020304" pitchFamily="18" charset="0"/>
              </a:rPr>
              <a:t>K – Hyper-parameter Tuning</a:t>
            </a:r>
          </a:p>
          <a:p>
            <a:pPr marL="0" indent="0">
              <a:buNone/>
            </a:pPr>
            <a:r>
              <a:rPr lang="en-US" sz="2400" b="1">
                <a:latin typeface="Times New Roman" panose="02020603050405020304" pitchFamily="18" charset="0"/>
                <a:cs typeface="Times New Roman" panose="02020603050405020304" pitchFamily="18" charset="0"/>
              </a:rPr>
              <a:t>L – Model Evaluation</a:t>
            </a:r>
          </a:p>
          <a:p>
            <a:pPr marL="0" indent="0">
              <a:buNone/>
            </a:pPr>
            <a:r>
              <a:rPr lang="en-US" sz="2400" b="1">
                <a:latin typeface="Times New Roman" panose="02020603050405020304" pitchFamily="18" charset="0"/>
                <a:cs typeface="Times New Roman" panose="02020603050405020304" pitchFamily="18" charset="0"/>
              </a:rPr>
              <a:t>M – Model Testing</a:t>
            </a:r>
          </a:p>
          <a:p>
            <a:pPr marL="0" indent="0">
              <a:buNone/>
            </a:pPr>
            <a:r>
              <a:rPr lang="en-US" sz="2400" b="1">
                <a:latin typeface="Times New Roman" panose="02020603050405020304" pitchFamily="18" charset="0"/>
                <a:cs typeface="Times New Roman" panose="02020603050405020304" pitchFamily="18" charset="0"/>
              </a:rPr>
              <a:t>N – Integrate Model&amp; Software</a:t>
            </a:r>
          </a:p>
          <a:p>
            <a:pPr marL="0" indent="0">
              <a:buNone/>
            </a:pPr>
            <a:r>
              <a:rPr lang="en-US" sz="2400" b="1">
                <a:latin typeface="Times New Roman" panose="02020603050405020304" pitchFamily="18" charset="0"/>
                <a:cs typeface="Times New Roman" panose="02020603050405020304" pitchFamily="18" charset="0"/>
              </a:rPr>
              <a:t>O – Test Overall System</a:t>
            </a:r>
          </a:p>
          <a:p>
            <a:pPr marL="0" indent="0">
              <a:buNone/>
            </a:pPr>
            <a:endParaRPr lang="en-US" sz="2400" b="1">
              <a:cs typeface="Calibri"/>
            </a:endParaRPr>
          </a:p>
          <a:p>
            <a:pPr marL="0" indent="0">
              <a:buNone/>
            </a:pPr>
            <a:endParaRPr lang="en-US" sz="2400" b="1">
              <a:cs typeface="Calibri"/>
            </a:endParaRPr>
          </a:p>
        </p:txBody>
      </p:sp>
    </p:spTree>
    <p:extLst>
      <p:ext uri="{BB962C8B-B14F-4D97-AF65-F5344CB8AC3E}">
        <p14:creationId xmlns:p14="http://schemas.microsoft.com/office/powerpoint/2010/main" val="89041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6B12BD-63E7-ABE8-4C8D-EE8D72C19477}"/>
              </a:ext>
            </a:extLst>
          </p:cNvPr>
          <p:cNvSpPr>
            <a:spLocks noGrp="1"/>
          </p:cNvSpPr>
          <p:nvPr>
            <p:ph type="title"/>
          </p:nvPr>
        </p:nvSpPr>
        <p:spPr>
          <a:xfrm>
            <a:off x="461273" y="1473894"/>
            <a:ext cx="3115265" cy="2396359"/>
          </a:xfrm>
        </p:spPr>
        <p:txBody>
          <a:bodyPr anchor="b">
            <a:normAutofit/>
          </a:bodyPr>
          <a:lstStyle/>
          <a:p>
            <a:pPr algn="ctr"/>
            <a:r>
              <a:rPr lang="en-IN" sz="3100" b="1">
                <a:solidFill>
                  <a:srgbClr val="FFFFFF"/>
                </a:solidFill>
                <a:latin typeface="Times New Roman" panose="02020603050405020304" pitchFamily="18" charset="0"/>
                <a:cs typeface="Times New Roman" panose="02020603050405020304" pitchFamily="18" charset="0"/>
              </a:rPr>
              <a:t>Risk Assessment form with 6 risk events/conditions</a:t>
            </a:r>
          </a:p>
        </p:txBody>
      </p:sp>
      <p:graphicFrame>
        <p:nvGraphicFramePr>
          <p:cNvPr id="4" name="Content Placeholder 3">
            <a:extLst>
              <a:ext uri="{FF2B5EF4-FFF2-40B4-BE49-F238E27FC236}">
                <a16:creationId xmlns:a16="http://schemas.microsoft.com/office/drawing/2014/main" id="{EA8B9AFB-F72B-CB0A-DC3D-F40658388FAA}"/>
              </a:ext>
            </a:extLst>
          </p:cNvPr>
          <p:cNvGraphicFramePr>
            <a:graphicFrameLocks noGrp="1"/>
          </p:cNvGraphicFramePr>
          <p:nvPr>
            <p:ph idx="1"/>
            <p:extLst>
              <p:ext uri="{D42A27DB-BD31-4B8C-83A1-F6EECF244321}">
                <p14:modId xmlns:p14="http://schemas.microsoft.com/office/powerpoint/2010/main" val="1071802817"/>
              </p:ext>
            </p:extLst>
          </p:nvPr>
        </p:nvGraphicFramePr>
        <p:xfrm>
          <a:off x="4499097" y="329784"/>
          <a:ext cx="7358123" cy="6220920"/>
        </p:xfrm>
        <a:graphic>
          <a:graphicData uri="http://schemas.openxmlformats.org/drawingml/2006/table">
            <a:tbl>
              <a:tblPr firstRow="1" bandRow="1"/>
              <a:tblGrid>
                <a:gridCol w="1796666">
                  <a:extLst>
                    <a:ext uri="{9D8B030D-6E8A-4147-A177-3AD203B41FA5}">
                      <a16:colId xmlns:a16="http://schemas.microsoft.com/office/drawing/2014/main" val="3569236197"/>
                    </a:ext>
                  </a:extLst>
                </a:gridCol>
                <a:gridCol w="1074826">
                  <a:extLst>
                    <a:ext uri="{9D8B030D-6E8A-4147-A177-3AD203B41FA5}">
                      <a16:colId xmlns:a16="http://schemas.microsoft.com/office/drawing/2014/main" val="3377459713"/>
                    </a:ext>
                  </a:extLst>
                </a:gridCol>
                <a:gridCol w="1393364">
                  <a:extLst>
                    <a:ext uri="{9D8B030D-6E8A-4147-A177-3AD203B41FA5}">
                      <a16:colId xmlns:a16="http://schemas.microsoft.com/office/drawing/2014/main" val="901027028"/>
                    </a:ext>
                  </a:extLst>
                </a:gridCol>
                <a:gridCol w="1509477">
                  <a:extLst>
                    <a:ext uri="{9D8B030D-6E8A-4147-A177-3AD203B41FA5}">
                      <a16:colId xmlns:a16="http://schemas.microsoft.com/office/drawing/2014/main" val="129000984"/>
                    </a:ext>
                  </a:extLst>
                </a:gridCol>
                <a:gridCol w="1583790">
                  <a:extLst>
                    <a:ext uri="{9D8B030D-6E8A-4147-A177-3AD203B41FA5}">
                      <a16:colId xmlns:a16="http://schemas.microsoft.com/office/drawing/2014/main" val="3674418991"/>
                    </a:ext>
                  </a:extLst>
                </a:gridCol>
              </a:tblGrid>
              <a:tr h="918525">
                <a:tc>
                  <a:txBody>
                    <a:bodyPr/>
                    <a:lstStyle/>
                    <a:p>
                      <a:pPr fontAlgn="t"/>
                      <a:endParaRPr lang="en-IN" sz="1400" b="1">
                        <a:effectLst/>
                        <a:latin typeface="Times New Roman" panose="02020603050405020304" pitchFamily="18" charset="0"/>
                        <a:cs typeface="Times New Roman" panose="02020603050405020304" pitchFamily="18" charset="0"/>
                      </a:endParaRPr>
                    </a:p>
                    <a:p>
                      <a:pPr algn="ctr" rtl="0" fontAlgn="base"/>
                      <a:r>
                        <a:rPr lang="en-IN" sz="1400" b="1" i="0">
                          <a:solidFill>
                            <a:srgbClr val="000000"/>
                          </a:solidFill>
                          <a:effectLst/>
                          <a:latin typeface="Times New Roman" panose="02020603050405020304" pitchFamily="18" charset="0"/>
                          <a:cs typeface="Times New Roman" panose="02020603050405020304" pitchFamily="18" charset="0"/>
                        </a:rPr>
                        <a:t>Risk Event </a:t>
                      </a:r>
                      <a:endParaRPr lang="en-IN" sz="1400" b="1"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C0B3A6"/>
                      </a:solidFill>
                      <a:prstDash val="solid"/>
                      <a:round/>
                      <a:headEnd type="none" w="med" len="med"/>
                      <a:tailEnd type="none" w="med" len="med"/>
                    </a:lnL>
                    <a:lnR w="9525" cap="flat" cmpd="sng" algn="ctr">
                      <a:solidFill>
                        <a:srgbClr val="C0B3A6"/>
                      </a:solidFill>
                      <a:prstDash val="solid"/>
                      <a:round/>
                      <a:headEnd type="none" w="med" len="med"/>
                      <a:tailEnd type="none" w="med" len="med"/>
                    </a:lnR>
                    <a:lnT w="9525" cap="flat" cmpd="sng" algn="ctr">
                      <a:solidFill>
                        <a:srgbClr val="C0B3A6"/>
                      </a:solidFill>
                      <a:prstDash val="solid"/>
                      <a:round/>
                      <a:headEnd type="none" w="med" len="med"/>
                      <a:tailEnd type="none" w="med" len="med"/>
                    </a:lnT>
                    <a:lnB w="9525" cap="flat" cmpd="sng" algn="ctr">
                      <a:solidFill>
                        <a:srgbClr val="C0B3A6"/>
                      </a:solidFill>
                      <a:prstDash val="solid"/>
                      <a:round/>
                      <a:headEnd type="none" w="med" len="med"/>
                      <a:tailEnd type="none" w="med" len="med"/>
                    </a:lnB>
                  </a:tcPr>
                </a:tc>
                <a:tc>
                  <a:txBody>
                    <a:bodyPr/>
                    <a:lstStyle/>
                    <a:p>
                      <a:pPr algn="ctr" fontAlgn="t"/>
                      <a:endParaRPr lang="en-IN" sz="1400" b="1">
                        <a:effectLst/>
                        <a:latin typeface="Times New Roman" panose="02020603050405020304" pitchFamily="18" charset="0"/>
                        <a:cs typeface="Times New Roman" panose="02020603050405020304" pitchFamily="18" charset="0"/>
                      </a:endParaRPr>
                    </a:p>
                    <a:p>
                      <a:pPr algn="ctr" rtl="0" fontAlgn="base"/>
                      <a:r>
                        <a:rPr lang="en-IN" sz="1400" b="1" i="0">
                          <a:solidFill>
                            <a:srgbClr val="000000"/>
                          </a:solidFill>
                          <a:effectLst/>
                          <a:latin typeface="Times New Roman" panose="02020603050405020304" pitchFamily="18" charset="0"/>
                          <a:cs typeface="Times New Roman" panose="02020603050405020304" pitchFamily="18" charset="0"/>
                        </a:rPr>
                        <a:t>Likelihood (1-5) </a:t>
                      </a:r>
                      <a:endParaRPr lang="en-IN" sz="1400" b="1"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C0B3A6"/>
                      </a:solidFill>
                      <a:prstDash val="solid"/>
                      <a:round/>
                      <a:headEnd type="none" w="med" len="med"/>
                      <a:tailEnd type="none" w="med" len="med"/>
                    </a:lnL>
                    <a:lnR w="9525" cap="flat" cmpd="sng" algn="ctr">
                      <a:solidFill>
                        <a:srgbClr val="00BBA6"/>
                      </a:solidFill>
                      <a:prstDash val="solid"/>
                      <a:round/>
                      <a:headEnd type="none" w="med" len="med"/>
                      <a:tailEnd type="none" w="med" len="med"/>
                    </a:lnR>
                    <a:lnT w="9525" cap="flat" cmpd="sng" algn="ctr">
                      <a:solidFill>
                        <a:srgbClr val="00BBA6"/>
                      </a:solidFill>
                      <a:prstDash val="solid"/>
                      <a:round/>
                      <a:headEnd type="none" w="med" len="med"/>
                      <a:tailEnd type="none" w="med" len="med"/>
                    </a:lnT>
                    <a:lnB w="9525" cap="flat" cmpd="sng" algn="ctr">
                      <a:solidFill>
                        <a:srgbClr val="00BBA6"/>
                      </a:solidFill>
                      <a:prstDash val="solid"/>
                      <a:round/>
                      <a:headEnd type="none" w="med" len="med"/>
                      <a:tailEnd type="none" w="med" len="med"/>
                    </a:lnB>
                  </a:tcPr>
                </a:tc>
                <a:tc>
                  <a:txBody>
                    <a:bodyPr/>
                    <a:lstStyle/>
                    <a:p>
                      <a:pPr algn="ctr" fontAlgn="t"/>
                      <a:endParaRPr lang="en-IN" sz="1400" b="1">
                        <a:effectLst/>
                        <a:latin typeface="Times New Roman" panose="02020603050405020304" pitchFamily="18" charset="0"/>
                        <a:cs typeface="Times New Roman" panose="02020603050405020304" pitchFamily="18" charset="0"/>
                      </a:endParaRPr>
                    </a:p>
                    <a:p>
                      <a:pPr algn="ctr" rtl="0" fontAlgn="base"/>
                      <a:r>
                        <a:rPr lang="en-IN" sz="1400" b="1" i="0">
                          <a:solidFill>
                            <a:srgbClr val="000000"/>
                          </a:solidFill>
                          <a:effectLst/>
                          <a:latin typeface="Times New Roman" panose="02020603050405020304" pitchFamily="18" charset="0"/>
                          <a:cs typeface="Times New Roman" panose="02020603050405020304" pitchFamily="18" charset="0"/>
                        </a:rPr>
                        <a:t>Impact (1-5) </a:t>
                      </a:r>
                      <a:endParaRPr lang="en-IN" sz="1400" b="1"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00BBA6"/>
                      </a:solidFill>
                      <a:prstDash val="solid"/>
                      <a:round/>
                      <a:headEnd type="none" w="med" len="med"/>
                      <a:tailEnd type="none" w="med" len="med"/>
                    </a:lnL>
                    <a:lnR w="9525" cap="flat" cmpd="sng" algn="ctr">
                      <a:solidFill>
                        <a:srgbClr val="00BBA6"/>
                      </a:solidFill>
                      <a:prstDash val="solid"/>
                      <a:round/>
                      <a:headEnd type="none" w="med" len="med"/>
                      <a:tailEnd type="none" w="med" len="med"/>
                    </a:lnR>
                    <a:lnT w="9525" cap="flat" cmpd="sng" algn="ctr">
                      <a:solidFill>
                        <a:srgbClr val="00BBA6"/>
                      </a:solidFill>
                      <a:prstDash val="solid"/>
                      <a:round/>
                      <a:headEnd type="none" w="med" len="med"/>
                      <a:tailEnd type="none" w="med" len="med"/>
                    </a:lnT>
                    <a:lnB w="9525" cap="flat" cmpd="sng" algn="ctr">
                      <a:solidFill>
                        <a:srgbClr val="00BBA6"/>
                      </a:solidFill>
                      <a:prstDash val="solid"/>
                      <a:round/>
                      <a:headEnd type="none" w="med" len="med"/>
                      <a:tailEnd type="none" w="med" len="med"/>
                    </a:lnB>
                  </a:tcPr>
                </a:tc>
                <a:tc>
                  <a:txBody>
                    <a:bodyPr/>
                    <a:lstStyle/>
                    <a:p>
                      <a:pPr algn="ctr" fontAlgn="t"/>
                      <a:endParaRPr lang="en-IN" sz="1400" b="1">
                        <a:effectLst/>
                        <a:latin typeface="Times New Roman" panose="02020603050405020304" pitchFamily="18" charset="0"/>
                        <a:cs typeface="Times New Roman" panose="02020603050405020304" pitchFamily="18" charset="0"/>
                      </a:endParaRPr>
                    </a:p>
                    <a:p>
                      <a:pPr algn="ctr" rtl="0" fontAlgn="base"/>
                      <a:r>
                        <a:rPr lang="en-IN" sz="1400" b="1" i="0">
                          <a:solidFill>
                            <a:srgbClr val="000000"/>
                          </a:solidFill>
                          <a:effectLst/>
                          <a:latin typeface="Times New Roman" panose="02020603050405020304" pitchFamily="18" charset="0"/>
                          <a:cs typeface="Times New Roman" panose="02020603050405020304" pitchFamily="18" charset="0"/>
                        </a:rPr>
                        <a:t>Detection Difficulty (1-5) </a:t>
                      </a:r>
                      <a:endParaRPr lang="en-IN" sz="1400" b="1"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00BBA6"/>
                      </a:solidFill>
                      <a:prstDash val="solid"/>
                      <a:round/>
                      <a:headEnd type="none" w="med" len="med"/>
                      <a:tailEnd type="none" w="med" len="med"/>
                    </a:lnL>
                    <a:lnR w="9525" cap="flat" cmpd="sng" algn="ctr">
                      <a:solidFill>
                        <a:srgbClr val="00B7A6"/>
                      </a:solidFill>
                      <a:prstDash val="solid"/>
                      <a:round/>
                      <a:headEnd type="none" w="med" len="med"/>
                      <a:tailEnd type="none" w="med" len="med"/>
                    </a:lnR>
                    <a:lnT w="9525" cap="flat" cmpd="sng" algn="ctr">
                      <a:solidFill>
                        <a:srgbClr val="00B7A6"/>
                      </a:solidFill>
                      <a:prstDash val="solid"/>
                      <a:round/>
                      <a:headEnd type="none" w="med" len="med"/>
                      <a:tailEnd type="none" w="med" len="med"/>
                    </a:lnT>
                    <a:lnB w="9525" cap="flat" cmpd="sng" algn="ctr">
                      <a:solidFill>
                        <a:srgbClr val="00B7A6"/>
                      </a:solidFill>
                      <a:prstDash val="solid"/>
                      <a:round/>
                      <a:headEnd type="none" w="med" len="med"/>
                      <a:tailEnd type="none" w="med" len="med"/>
                    </a:lnB>
                  </a:tcPr>
                </a:tc>
                <a:tc>
                  <a:txBody>
                    <a:bodyPr/>
                    <a:lstStyle/>
                    <a:p>
                      <a:pPr algn="ctr" fontAlgn="t"/>
                      <a:endParaRPr lang="en-IN" sz="1400" b="1">
                        <a:effectLst/>
                        <a:latin typeface="Times New Roman" panose="02020603050405020304" pitchFamily="18" charset="0"/>
                        <a:cs typeface="Times New Roman" panose="02020603050405020304" pitchFamily="18" charset="0"/>
                      </a:endParaRPr>
                    </a:p>
                    <a:p>
                      <a:pPr algn="ctr" rtl="0" fontAlgn="base"/>
                      <a:r>
                        <a:rPr lang="en-IN" sz="1400" b="1" i="0">
                          <a:solidFill>
                            <a:srgbClr val="000000"/>
                          </a:solidFill>
                          <a:effectLst/>
                          <a:latin typeface="Times New Roman" panose="02020603050405020304" pitchFamily="18" charset="0"/>
                          <a:cs typeface="Times New Roman" panose="02020603050405020304" pitchFamily="18" charset="0"/>
                        </a:rPr>
                        <a:t>Timing of Detection </a:t>
                      </a:r>
                      <a:endParaRPr lang="en-IN" sz="1400" b="1"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00B7A6"/>
                      </a:solidFill>
                      <a:prstDash val="solid"/>
                      <a:round/>
                      <a:headEnd type="none" w="med" len="med"/>
                      <a:tailEnd type="none" w="med" len="med"/>
                    </a:lnL>
                    <a:lnR w="9525" cap="flat" cmpd="sng" algn="ctr">
                      <a:solidFill>
                        <a:srgbClr val="C0CAA6"/>
                      </a:solidFill>
                      <a:prstDash val="solid"/>
                      <a:round/>
                      <a:headEnd type="none" w="med" len="med"/>
                      <a:tailEnd type="none" w="med" len="med"/>
                    </a:lnR>
                    <a:lnT w="9525" cap="flat" cmpd="sng" algn="ctr">
                      <a:solidFill>
                        <a:srgbClr val="C0CAA6"/>
                      </a:solidFill>
                      <a:prstDash val="solid"/>
                      <a:round/>
                      <a:headEnd type="none" w="med" len="med"/>
                      <a:tailEnd type="none" w="med" len="med"/>
                    </a:lnT>
                    <a:lnB w="9525" cap="flat" cmpd="sng" algn="ctr">
                      <a:solidFill>
                        <a:srgbClr val="C0CAA6"/>
                      </a:solidFill>
                      <a:prstDash val="solid"/>
                      <a:round/>
                      <a:headEnd type="none" w="med" len="med"/>
                      <a:tailEnd type="none" w="med" len="med"/>
                    </a:lnB>
                  </a:tcPr>
                </a:tc>
                <a:extLst>
                  <a:ext uri="{0D108BD9-81ED-4DB2-BD59-A6C34878D82A}">
                    <a16:rowId xmlns:a16="http://schemas.microsoft.com/office/drawing/2014/main" val="3798509820"/>
                  </a:ext>
                </a:extLst>
              </a:tr>
              <a:tr h="918525">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Neural Network Failure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00C2A6"/>
                      </a:solidFill>
                      <a:prstDash val="solid"/>
                      <a:round/>
                      <a:headEnd type="none" w="med" len="med"/>
                      <a:tailEnd type="none" w="med" len="med"/>
                    </a:lnL>
                    <a:lnR w="9525" cap="flat" cmpd="sng" algn="ctr">
                      <a:solidFill>
                        <a:srgbClr val="00C2A6"/>
                      </a:solidFill>
                      <a:prstDash val="solid"/>
                      <a:round/>
                      <a:headEnd type="none" w="med" len="med"/>
                      <a:tailEnd type="none" w="med" len="med"/>
                    </a:lnR>
                    <a:lnT w="9525" cap="flat" cmpd="sng" algn="ctr">
                      <a:solidFill>
                        <a:srgbClr val="C0B3A6"/>
                      </a:solidFill>
                      <a:prstDash val="solid"/>
                      <a:round/>
                      <a:headEnd type="none" w="med" len="med"/>
                      <a:tailEnd type="none" w="med" len="med"/>
                    </a:lnT>
                    <a:lnB w="9525" cap="flat" cmpd="sng" algn="ctr">
                      <a:solidFill>
                        <a:srgbClr val="00C2A6"/>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3 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00C2A6"/>
                      </a:solidFill>
                      <a:prstDash val="solid"/>
                      <a:round/>
                      <a:headEnd type="none" w="med" len="med"/>
                      <a:tailEnd type="none" w="med" len="med"/>
                    </a:lnL>
                    <a:lnR w="9525" cap="flat" cmpd="sng" algn="ctr">
                      <a:solidFill>
                        <a:srgbClr val="40CAA6"/>
                      </a:solidFill>
                      <a:prstDash val="solid"/>
                      <a:round/>
                      <a:headEnd type="none" w="med" len="med"/>
                      <a:tailEnd type="none" w="med" len="med"/>
                    </a:lnR>
                    <a:lnT w="9525" cap="flat" cmpd="sng" algn="ctr">
                      <a:solidFill>
                        <a:srgbClr val="00BBA6"/>
                      </a:solidFill>
                      <a:prstDash val="solid"/>
                      <a:round/>
                      <a:headEnd type="none" w="med" len="med"/>
                      <a:tailEnd type="none" w="med" len="med"/>
                    </a:lnT>
                    <a:lnB w="9525" cap="flat" cmpd="sng" algn="ctr">
                      <a:solidFill>
                        <a:srgbClr val="40CAA6"/>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4 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40CAA6"/>
                      </a:solidFill>
                      <a:prstDash val="solid"/>
                      <a:round/>
                      <a:headEnd type="none" w="med" len="med"/>
                      <a:tailEnd type="none" w="med" len="med"/>
                    </a:lnL>
                    <a:lnR w="9525" cap="flat" cmpd="sng" algn="ctr">
                      <a:solidFill>
                        <a:srgbClr val="C0D5A6"/>
                      </a:solidFill>
                      <a:prstDash val="solid"/>
                      <a:round/>
                      <a:headEnd type="none" w="med" len="med"/>
                      <a:tailEnd type="none" w="med" len="med"/>
                    </a:lnR>
                    <a:lnT w="9525" cap="flat" cmpd="sng" algn="ctr">
                      <a:solidFill>
                        <a:srgbClr val="00BBA6"/>
                      </a:solidFill>
                      <a:prstDash val="solid"/>
                      <a:round/>
                      <a:headEnd type="none" w="med" len="med"/>
                      <a:tailEnd type="none" w="med" len="med"/>
                    </a:lnT>
                    <a:lnB w="9525" cap="flat" cmpd="sng" algn="ctr">
                      <a:solidFill>
                        <a:srgbClr val="C0D5A6"/>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4 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C0D5A6"/>
                      </a:solidFill>
                      <a:prstDash val="solid"/>
                      <a:round/>
                      <a:headEnd type="none" w="med" len="med"/>
                      <a:tailEnd type="none" w="med" len="med"/>
                    </a:lnL>
                    <a:lnR w="9525" cap="flat" cmpd="sng" algn="ctr">
                      <a:solidFill>
                        <a:srgbClr val="C0DFA6"/>
                      </a:solidFill>
                      <a:prstDash val="solid"/>
                      <a:round/>
                      <a:headEnd type="none" w="med" len="med"/>
                      <a:tailEnd type="none" w="med" len="med"/>
                    </a:lnR>
                    <a:lnT w="9525" cap="flat" cmpd="sng" algn="ctr">
                      <a:solidFill>
                        <a:srgbClr val="00B7A6"/>
                      </a:solidFill>
                      <a:prstDash val="solid"/>
                      <a:round/>
                      <a:headEnd type="none" w="med" len="med"/>
                      <a:tailEnd type="none" w="med" len="med"/>
                    </a:lnT>
                    <a:lnB w="9525" cap="flat" cmpd="sng" algn="ctr">
                      <a:solidFill>
                        <a:srgbClr val="C0DFA6"/>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During Operation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C0DFA6"/>
                      </a:solidFill>
                      <a:prstDash val="solid"/>
                      <a:round/>
                      <a:headEnd type="none" w="med" len="med"/>
                      <a:tailEnd type="none" w="med" len="med"/>
                    </a:lnL>
                    <a:lnR w="9525" cap="flat" cmpd="sng" algn="ctr">
                      <a:solidFill>
                        <a:srgbClr val="00D5A6"/>
                      </a:solidFill>
                      <a:prstDash val="solid"/>
                      <a:round/>
                      <a:headEnd type="none" w="med" len="med"/>
                      <a:tailEnd type="none" w="med" len="med"/>
                    </a:lnR>
                    <a:lnT w="9525" cap="flat" cmpd="sng" algn="ctr">
                      <a:solidFill>
                        <a:srgbClr val="C0CAA6"/>
                      </a:solidFill>
                      <a:prstDash val="solid"/>
                      <a:round/>
                      <a:headEnd type="none" w="med" len="med"/>
                      <a:tailEnd type="none" w="med" len="med"/>
                    </a:lnT>
                    <a:lnB w="9525" cap="flat" cmpd="sng" algn="ctr">
                      <a:solidFill>
                        <a:srgbClr val="00D5A6"/>
                      </a:solidFill>
                      <a:prstDash val="solid"/>
                      <a:round/>
                      <a:headEnd type="none" w="med" len="med"/>
                      <a:tailEnd type="none" w="med" len="med"/>
                    </a:lnB>
                  </a:tcPr>
                </a:tc>
                <a:extLst>
                  <a:ext uri="{0D108BD9-81ED-4DB2-BD59-A6C34878D82A}">
                    <a16:rowId xmlns:a16="http://schemas.microsoft.com/office/drawing/2014/main" val="725827638"/>
                  </a:ext>
                </a:extLst>
              </a:tr>
              <a:tr h="918525">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Inaccurate Accident Detection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40D3A6"/>
                      </a:solidFill>
                      <a:prstDash val="solid"/>
                      <a:round/>
                      <a:headEnd type="none" w="med" len="med"/>
                      <a:tailEnd type="none" w="med" len="med"/>
                    </a:lnL>
                    <a:lnR w="9525" cap="flat" cmpd="sng" algn="ctr">
                      <a:solidFill>
                        <a:srgbClr val="40D3A6"/>
                      </a:solidFill>
                      <a:prstDash val="solid"/>
                      <a:round/>
                      <a:headEnd type="none" w="med" len="med"/>
                      <a:tailEnd type="none" w="med" len="med"/>
                    </a:lnR>
                    <a:lnT w="9525" cap="flat" cmpd="sng" algn="ctr">
                      <a:solidFill>
                        <a:srgbClr val="00C2A6"/>
                      </a:solidFill>
                      <a:prstDash val="solid"/>
                      <a:round/>
                      <a:headEnd type="none" w="med" len="med"/>
                      <a:tailEnd type="none" w="med" len="med"/>
                    </a:lnT>
                    <a:lnB w="9525" cap="flat" cmpd="sng" algn="ctr">
                      <a:solidFill>
                        <a:srgbClr val="40D3A6"/>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2 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40D3A6"/>
                      </a:solidFill>
                      <a:prstDash val="solid"/>
                      <a:round/>
                      <a:headEnd type="none" w="med" len="med"/>
                      <a:tailEnd type="none" w="med" len="med"/>
                    </a:lnL>
                    <a:lnR w="9525" cap="flat" cmpd="sng" algn="ctr">
                      <a:solidFill>
                        <a:srgbClr val="C0E3A6"/>
                      </a:solidFill>
                      <a:prstDash val="solid"/>
                      <a:round/>
                      <a:headEnd type="none" w="med" len="med"/>
                      <a:tailEnd type="none" w="med" len="med"/>
                    </a:lnR>
                    <a:lnT w="9525" cap="flat" cmpd="sng" algn="ctr">
                      <a:solidFill>
                        <a:srgbClr val="40CAA6"/>
                      </a:solidFill>
                      <a:prstDash val="solid"/>
                      <a:round/>
                      <a:headEnd type="none" w="med" len="med"/>
                      <a:tailEnd type="none" w="med" len="med"/>
                    </a:lnT>
                    <a:lnB w="9525" cap="flat" cmpd="sng" algn="ctr">
                      <a:solidFill>
                        <a:srgbClr val="C0E3A6"/>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3 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C0E3A6"/>
                      </a:solidFill>
                      <a:prstDash val="solid"/>
                      <a:round/>
                      <a:headEnd type="none" w="med" len="med"/>
                      <a:tailEnd type="none" w="med" len="med"/>
                    </a:lnL>
                    <a:lnR w="9525" cap="flat" cmpd="sng" algn="ctr">
                      <a:solidFill>
                        <a:srgbClr val="C0E1A6"/>
                      </a:solidFill>
                      <a:prstDash val="solid"/>
                      <a:round/>
                      <a:headEnd type="none" w="med" len="med"/>
                      <a:tailEnd type="none" w="med" len="med"/>
                    </a:lnR>
                    <a:lnT w="9525" cap="flat" cmpd="sng" algn="ctr">
                      <a:solidFill>
                        <a:srgbClr val="C0D5A6"/>
                      </a:solidFill>
                      <a:prstDash val="solid"/>
                      <a:round/>
                      <a:headEnd type="none" w="med" len="med"/>
                      <a:tailEnd type="none" w="med" len="med"/>
                    </a:lnT>
                    <a:lnB w="9525" cap="flat" cmpd="sng" algn="ctr">
                      <a:solidFill>
                        <a:srgbClr val="C0E1A6"/>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3 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C0E1A6"/>
                      </a:solidFill>
                      <a:prstDash val="solid"/>
                      <a:round/>
                      <a:headEnd type="none" w="med" len="med"/>
                      <a:tailEnd type="none" w="med" len="med"/>
                    </a:lnL>
                    <a:lnR w="9525" cap="flat" cmpd="sng" algn="ctr">
                      <a:solidFill>
                        <a:srgbClr val="C0EDA6"/>
                      </a:solidFill>
                      <a:prstDash val="solid"/>
                      <a:round/>
                      <a:headEnd type="none" w="med" len="med"/>
                      <a:tailEnd type="none" w="med" len="med"/>
                    </a:lnR>
                    <a:lnT w="9525" cap="flat" cmpd="sng" algn="ctr">
                      <a:solidFill>
                        <a:srgbClr val="C0DFA6"/>
                      </a:solidFill>
                      <a:prstDash val="solid"/>
                      <a:round/>
                      <a:headEnd type="none" w="med" len="med"/>
                      <a:tailEnd type="none" w="med" len="med"/>
                    </a:lnT>
                    <a:lnB w="9525" cap="flat" cmpd="sng" algn="ctr">
                      <a:solidFill>
                        <a:srgbClr val="C0EDA6"/>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Real-Time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C0EDA6"/>
                      </a:solidFill>
                      <a:prstDash val="solid"/>
                      <a:round/>
                      <a:headEnd type="none" w="med" len="med"/>
                      <a:tailEnd type="none" w="med" len="med"/>
                    </a:lnL>
                    <a:lnR w="9525" cap="flat" cmpd="sng" algn="ctr">
                      <a:solidFill>
                        <a:srgbClr val="80E7A6"/>
                      </a:solidFill>
                      <a:prstDash val="solid"/>
                      <a:round/>
                      <a:headEnd type="none" w="med" len="med"/>
                      <a:tailEnd type="none" w="med" len="med"/>
                    </a:lnR>
                    <a:lnT w="9525" cap="flat" cmpd="sng" algn="ctr">
                      <a:solidFill>
                        <a:srgbClr val="00D5A6"/>
                      </a:solidFill>
                      <a:prstDash val="solid"/>
                      <a:round/>
                      <a:headEnd type="none" w="med" len="med"/>
                      <a:tailEnd type="none" w="med" len="med"/>
                    </a:lnT>
                    <a:lnB w="9525" cap="flat" cmpd="sng" algn="ctr">
                      <a:solidFill>
                        <a:srgbClr val="80E7A6"/>
                      </a:solidFill>
                      <a:prstDash val="solid"/>
                      <a:round/>
                      <a:headEnd type="none" w="med" len="med"/>
                      <a:tailEnd type="none" w="med" len="med"/>
                    </a:lnB>
                  </a:tcPr>
                </a:tc>
                <a:extLst>
                  <a:ext uri="{0D108BD9-81ED-4DB2-BD59-A6C34878D82A}">
                    <a16:rowId xmlns:a16="http://schemas.microsoft.com/office/drawing/2014/main" val="1156946579"/>
                  </a:ext>
                </a:extLst>
              </a:tr>
              <a:tr h="918525">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Communication System Failure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80F5A6"/>
                      </a:solidFill>
                      <a:prstDash val="solid"/>
                      <a:round/>
                      <a:headEnd type="none" w="med" len="med"/>
                      <a:tailEnd type="none" w="med" len="med"/>
                    </a:lnL>
                    <a:lnR w="9525" cap="flat" cmpd="sng" algn="ctr">
                      <a:solidFill>
                        <a:srgbClr val="80F5A6"/>
                      </a:solidFill>
                      <a:prstDash val="solid"/>
                      <a:round/>
                      <a:headEnd type="none" w="med" len="med"/>
                      <a:tailEnd type="none" w="med" len="med"/>
                    </a:lnR>
                    <a:lnT w="9525" cap="flat" cmpd="sng" algn="ctr">
                      <a:solidFill>
                        <a:srgbClr val="40D3A6"/>
                      </a:solidFill>
                      <a:prstDash val="solid"/>
                      <a:round/>
                      <a:headEnd type="none" w="med" len="med"/>
                      <a:tailEnd type="none" w="med" len="med"/>
                    </a:lnT>
                    <a:lnB w="9525" cap="flat" cmpd="sng" algn="ctr">
                      <a:solidFill>
                        <a:srgbClr val="80F5A6"/>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2 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80F5A6"/>
                      </a:solidFill>
                      <a:prstDash val="solid"/>
                      <a:round/>
                      <a:headEnd type="none" w="med" len="med"/>
                      <a:tailEnd type="none" w="med" len="med"/>
                    </a:lnL>
                    <a:lnR w="9525" cap="flat" cmpd="sng" algn="ctr">
                      <a:solidFill>
                        <a:srgbClr val="00FAA6"/>
                      </a:solidFill>
                      <a:prstDash val="solid"/>
                      <a:round/>
                      <a:headEnd type="none" w="med" len="med"/>
                      <a:tailEnd type="none" w="med" len="med"/>
                    </a:lnR>
                    <a:lnT w="9525" cap="flat" cmpd="sng" algn="ctr">
                      <a:solidFill>
                        <a:srgbClr val="C0E3A6"/>
                      </a:solidFill>
                      <a:prstDash val="solid"/>
                      <a:round/>
                      <a:headEnd type="none" w="med" len="med"/>
                      <a:tailEnd type="none" w="med" len="med"/>
                    </a:lnT>
                    <a:lnB w="9525" cap="flat" cmpd="sng" algn="ctr">
                      <a:solidFill>
                        <a:srgbClr val="00FAA6"/>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4 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00FAA6"/>
                      </a:solidFill>
                      <a:prstDash val="solid"/>
                      <a:round/>
                      <a:headEnd type="none" w="med" len="med"/>
                      <a:tailEnd type="none" w="med" len="med"/>
                    </a:lnL>
                    <a:lnR w="9525" cap="flat" cmpd="sng" algn="ctr">
                      <a:solidFill>
                        <a:srgbClr val="80F5A6"/>
                      </a:solidFill>
                      <a:prstDash val="solid"/>
                      <a:round/>
                      <a:headEnd type="none" w="med" len="med"/>
                      <a:tailEnd type="none" w="med" len="med"/>
                    </a:lnR>
                    <a:lnT w="9525" cap="flat" cmpd="sng" algn="ctr">
                      <a:solidFill>
                        <a:srgbClr val="C0E1A6"/>
                      </a:solidFill>
                      <a:prstDash val="solid"/>
                      <a:round/>
                      <a:headEnd type="none" w="med" len="med"/>
                      <a:tailEnd type="none" w="med" len="med"/>
                    </a:lnT>
                    <a:lnB w="9525" cap="flat" cmpd="sng" algn="ctr">
                      <a:solidFill>
                        <a:srgbClr val="80F5A6"/>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3 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80F5A6"/>
                      </a:solidFill>
                      <a:prstDash val="solid"/>
                      <a:round/>
                      <a:headEnd type="none" w="med" len="med"/>
                      <a:tailEnd type="none" w="med" len="med"/>
                    </a:lnL>
                    <a:lnR w="9525" cap="flat" cmpd="sng" algn="ctr">
                      <a:solidFill>
                        <a:srgbClr val="4001A7"/>
                      </a:solidFill>
                      <a:prstDash val="solid"/>
                      <a:round/>
                      <a:headEnd type="none" w="med" len="med"/>
                      <a:tailEnd type="none" w="med" len="med"/>
                    </a:lnR>
                    <a:lnT w="9525" cap="flat" cmpd="sng" algn="ctr">
                      <a:solidFill>
                        <a:srgbClr val="C0EDA6"/>
                      </a:solidFill>
                      <a:prstDash val="solid"/>
                      <a:round/>
                      <a:headEnd type="none" w="med" len="med"/>
                      <a:tailEnd type="none" w="med" len="med"/>
                    </a:lnT>
                    <a:lnB w="9525" cap="flat" cmpd="sng" algn="ctr">
                      <a:solidFill>
                        <a:srgbClr val="4001A7"/>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Real-Time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4001A7"/>
                      </a:solidFill>
                      <a:prstDash val="solid"/>
                      <a:round/>
                      <a:headEnd type="none" w="med" len="med"/>
                      <a:tailEnd type="none" w="med" len="med"/>
                    </a:lnL>
                    <a:lnR w="9525" cap="flat" cmpd="sng" algn="ctr">
                      <a:solidFill>
                        <a:srgbClr val="8001A7"/>
                      </a:solidFill>
                      <a:prstDash val="solid"/>
                      <a:round/>
                      <a:headEnd type="none" w="med" len="med"/>
                      <a:tailEnd type="none" w="med" len="med"/>
                    </a:lnR>
                    <a:lnT w="9525" cap="flat" cmpd="sng" algn="ctr">
                      <a:solidFill>
                        <a:srgbClr val="80E7A6"/>
                      </a:solidFill>
                      <a:prstDash val="solid"/>
                      <a:round/>
                      <a:headEnd type="none" w="med" len="med"/>
                      <a:tailEnd type="none" w="med" len="med"/>
                    </a:lnT>
                    <a:lnB w="9525" cap="flat" cmpd="sng" algn="ctr">
                      <a:solidFill>
                        <a:srgbClr val="8001A7"/>
                      </a:solidFill>
                      <a:prstDash val="solid"/>
                      <a:round/>
                      <a:headEnd type="none" w="med" len="med"/>
                      <a:tailEnd type="none" w="med" len="med"/>
                    </a:lnB>
                  </a:tcPr>
                </a:tc>
                <a:extLst>
                  <a:ext uri="{0D108BD9-81ED-4DB2-BD59-A6C34878D82A}">
                    <a16:rowId xmlns:a16="http://schemas.microsoft.com/office/drawing/2014/main" val="1946795012"/>
                  </a:ext>
                </a:extLst>
              </a:tr>
              <a:tr h="918525">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Camera Malfunction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4010A7"/>
                      </a:solidFill>
                      <a:prstDash val="solid"/>
                      <a:round/>
                      <a:headEnd type="none" w="med" len="med"/>
                      <a:tailEnd type="none" w="med" len="med"/>
                    </a:lnL>
                    <a:lnR w="9525" cap="flat" cmpd="sng" algn="ctr">
                      <a:solidFill>
                        <a:srgbClr val="4010A7"/>
                      </a:solidFill>
                      <a:prstDash val="solid"/>
                      <a:round/>
                      <a:headEnd type="none" w="med" len="med"/>
                      <a:tailEnd type="none" w="med" len="med"/>
                    </a:lnR>
                    <a:lnT w="9525" cap="flat" cmpd="sng" algn="ctr">
                      <a:solidFill>
                        <a:srgbClr val="80F5A6"/>
                      </a:solidFill>
                      <a:prstDash val="solid"/>
                      <a:round/>
                      <a:headEnd type="none" w="med" len="med"/>
                      <a:tailEnd type="none" w="med" len="med"/>
                    </a:lnT>
                    <a:lnB w="9525" cap="flat" cmpd="sng" algn="ctr">
                      <a:solidFill>
                        <a:srgbClr val="4010A7"/>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2 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4010A7"/>
                      </a:solidFill>
                      <a:prstDash val="solid"/>
                      <a:round/>
                      <a:headEnd type="none" w="med" len="med"/>
                      <a:tailEnd type="none" w="med" len="med"/>
                    </a:lnL>
                    <a:lnR w="9525" cap="flat" cmpd="sng" algn="ctr">
                      <a:solidFill>
                        <a:srgbClr val="C004A7"/>
                      </a:solidFill>
                      <a:prstDash val="solid"/>
                      <a:round/>
                      <a:headEnd type="none" w="med" len="med"/>
                      <a:tailEnd type="none" w="med" len="med"/>
                    </a:lnR>
                    <a:lnT w="9525" cap="flat" cmpd="sng" algn="ctr">
                      <a:solidFill>
                        <a:srgbClr val="00FAA6"/>
                      </a:solidFill>
                      <a:prstDash val="solid"/>
                      <a:round/>
                      <a:headEnd type="none" w="med" len="med"/>
                      <a:tailEnd type="none" w="med" len="med"/>
                    </a:lnT>
                    <a:lnB w="9525" cap="flat" cmpd="sng" algn="ctr">
                      <a:solidFill>
                        <a:srgbClr val="C004A7"/>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4 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C004A7"/>
                      </a:solidFill>
                      <a:prstDash val="solid"/>
                      <a:round/>
                      <a:headEnd type="none" w="med" len="med"/>
                      <a:tailEnd type="none" w="med" len="med"/>
                    </a:lnL>
                    <a:lnR w="9525" cap="flat" cmpd="sng" algn="ctr">
                      <a:solidFill>
                        <a:srgbClr val="C018A7"/>
                      </a:solidFill>
                      <a:prstDash val="solid"/>
                      <a:round/>
                      <a:headEnd type="none" w="med" len="med"/>
                      <a:tailEnd type="none" w="med" len="med"/>
                    </a:lnR>
                    <a:lnT w="9525" cap="flat" cmpd="sng" algn="ctr">
                      <a:solidFill>
                        <a:srgbClr val="80F5A6"/>
                      </a:solidFill>
                      <a:prstDash val="solid"/>
                      <a:round/>
                      <a:headEnd type="none" w="med" len="med"/>
                      <a:tailEnd type="none" w="med" len="med"/>
                    </a:lnT>
                    <a:lnB w="9525" cap="flat" cmpd="sng" algn="ctr">
                      <a:solidFill>
                        <a:srgbClr val="C018A7"/>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2 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C018A7"/>
                      </a:solidFill>
                      <a:prstDash val="solid"/>
                      <a:round/>
                      <a:headEnd type="none" w="med" len="med"/>
                      <a:tailEnd type="none" w="med" len="med"/>
                    </a:lnL>
                    <a:lnR w="9525" cap="flat" cmpd="sng" algn="ctr">
                      <a:solidFill>
                        <a:srgbClr val="C01FA7"/>
                      </a:solidFill>
                      <a:prstDash val="solid"/>
                      <a:round/>
                      <a:headEnd type="none" w="med" len="med"/>
                      <a:tailEnd type="none" w="med" len="med"/>
                    </a:lnR>
                    <a:lnT w="9525" cap="flat" cmpd="sng" algn="ctr">
                      <a:solidFill>
                        <a:srgbClr val="4001A7"/>
                      </a:solidFill>
                      <a:prstDash val="solid"/>
                      <a:round/>
                      <a:headEnd type="none" w="med" len="med"/>
                      <a:tailEnd type="none" w="med" len="med"/>
                    </a:lnT>
                    <a:lnB w="9525" cap="flat" cmpd="sng" algn="ctr">
                      <a:solidFill>
                        <a:srgbClr val="C01FA7"/>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Continuous Monitoring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C01FA7"/>
                      </a:solidFill>
                      <a:prstDash val="solid"/>
                      <a:round/>
                      <a:headEnd type="none" w="med" len="med"/>
                      <a:tailEnd type="none" w="med" len="med"/>
                    </a:lnL>
                    <a:lnR w="9525" cap="flat" cmpd="sng" algn="ctr">
                      <a:solidFill>
                        <a:srgbClr val="C015A7"/>
                      </a:solidFill>
                      <a:prstDash val="solid"/>
                      <a:round/>
                      <a:headEnd type="none" w="med" len="med"/>
                      <a:tailEnd type="none" w="med" len="med"/>
                    </a:lnR>
                    <a:lnT w="9525" cap="flat" cmpd="sng" algn="ctr">
                      <a:solidFill>
                        <a:srgbClr val="8001A7"/>
                      </a:solidFill>
                      <a:prstDash val="solid"/>
                      <a:round/>
                      <a:headEnd type="none" w="med" len="med"/>
                      <a:tailEnd type="none" w="med" len="med"/>
                    </a:lnT>
                    <a:lnB w="9525" cap="flat" cmpd="sng" algn="ctr">
                      <a:solidFill>
                        <a:srgbClr val="C015A7"/>
                      </a:solidFill>
                      <a:prstDash val="solid"/>
                      <a:round/>
                      <a:headEnd type="none" w="med" len="med"/>
                      <a:tailEnd type="none" w="med" len="med"/>
                    </a:lnB>
                  </a:tcPr>
                </a:tc>
                <a:extLst>
                  <a:ext uri="{0D108BD9-81ED-4DB2-BD59-A6C34878D82A}">
                    <a16:rowId xmlns:a16="http://schemas.microsoft.com/office/drawing/2014/main" val="2239002922"/>
                  </a:ext>
                </a:extLst>
              </a:tr>
              <a:tr h="709770">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False Positive Alerts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4028A7"/>
                      </a:solidFill>
                      <a:prstDash val="solid"/>
                      <a:round/>
                      <a:headEnd type="none" w="med" len="med"/>
                      <a:tailEnd type="none" w="med" len="med"/>
                    </a:lnL>
                    <a:lnR w="9525" cap="flat" cmpd="sng" algn="ctr">
                      <a:solidFill>
                        <a:srgbClr val="4028A7"/>
                      </a:solidFill>
                      <a:prstDash val="solid"/>
                      <a:round/>
                      <a:headEnd type="none" w="med" len="med"/>
                      <a:tailEnd type="none" w="med" len="med"/>
                    </a:lnR>
                    <a:lnT w="9525" cap="flat" cmpd="sng" algn="ctr">
                      <a:solidFill>
                        <a:srgbClr val="4010A7"/>
                      </a:solidFill>
                      <a:prstDash val="solid"/>
                      <a:round/>
                      <a:headEnd type="none" w="med" len="med"/>
                      <a:tailEnd type="none" w="med" len="med"/>
                    </a:lnT>
                    <a:lnB w="9525" cap="flat" cmpd="sng" algn="ctr">
                      <a:solidFill>
                        <a:srgbClr val="4028A7"/>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3 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4028A7"/>
                      </a:solidFill>
                      <a:prstDash val="solid"/>
                      <a:round/>
                      <a:headEnd type="none" w="med" len="med"/>
                      <a:tailEnd type="none" w="med" len="med"/>
                    </a:lnL>
                    <a:lnR w="9525" cap="flat" cmpd="sng" algn="ctr">
                      <a:solidFill>
                        <a:srgbClr val="802FA7"/>
                      </a:solidFill>
                      <a:prstDash val="solid"/>
                      <a:round/>
                      <a:headEnd type="none" w="med" len="med"/>
                      <a:tailEnd type="none" w="med" len="med"/>
                    </a:lnR>
                    <a:lnT w="9525" cap="flat" cmpd="sng" algn="ctr">
                      <a:solidFill>
                        <a:srgbClr val="C004A7"/>
                      </a:solidFill>
                      <a:prstDash val="solid"/>
                      <a:round/>
                      <a:headEnd type="none" w="med" len="med"/>
                      <a:tailEnd type="none" w="med" len="med"/>
                    </a:lnT>
                    <a:lnB w="9525" cap="flat" cmpd="sng" algn="ctr">
                      <a:solidFill>
                        <a:srgbClr val="802FA7"/>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3 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802FA7"/>
                      </a:solidFill>
                      <a:prstDash val="solid"/>
                      <a:round/>
                      <a:headEnd type="none" w="med" len="med"/>
                      <a:tailEnd type="none" w="med" len="med"/>
                    </a:lnL>
                    <a:lnR w="9525" cap="flat" cmpd="sng" algn="ctr">
                      <a:solidFill>
                        <a:srgbClr val="802EA7"/>
                      </a:solidFill>
                      <a:prstDash val="solid"/>
                      <a:round/>
                      <a:headEnd type="none" w="med" len="med"/>
                      <a:tailEnd type="none" w="med" len="med"/>
                    </a:lnR>
                    <a:lnT w="9525" cap="flat" cmpd="sng" algn="ctr">
                      <a:solidFill>
                        <a:srgbClr val="C018A7"/>
                      </a:solidFill>
                      <a:prstDash val="solid"/>
                      <a:round/>
                      <a:headEnd type="none" w="med" len="med"/>
                      <a:tailEnd type="none" w="med" len="med"/>
                    </a:lnT>
                    <a:lnB w="9525" cap="flat" cmpd="sng" algn="ctr">
                      <a:solidFill>
                        <a:srgbClr val="802EA7"/>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4 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802EA7"/>
                      </a:solidFill>
                      <a:prstDash val="solid"/>
                      <a:round/>
                      <a:headEnd type="none" w="med" len="med"/>
                      <a:tailEnd type="none" w="med" len="med"/>
                    </a:lnL>
                    <a:lnR w="9525" cap="flat" cmpd="sng" algn="ctr">
                      <a:solidFill>
                        <a:srgbClr val="403BA7"/>
                      </a:solidFill>
                      <a:prstDash val="solid"/>
                      <a:round/>
                      <a:headEnd type="none" w="med" len="med"/>
                      <a:tailEnd type="none" w="med" len="med"/>
                    </a:lnR>
                    <a:lnT w="9525" cap="flat" cmpd="sng" algn="ctr">
                      <a:solidFill>
                        <a:srgbClr val="C01FA7"/>
                      </a:solidFill>
                      <a:prstDash val="solid"/>
                      <a:round/>
                      <a:headEnd type="none" w="med" len="med"/>
                      <a:tailEnd type="none" w="med" len="med"/>
                    </a:lnT>
                    <a:lnB w="9525" cap="flat" cmpd="sng" algn="ctr">
                      <a:solidFill>
                        <a:srgbClr val="403BA7"/>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Real-Time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403BA7"/>
                      </a:solidFill>
                      <a:prstDash val="solid"/>
                      <a:round/>
                      <a:headEnd type="none" w="med" len="med"/>
                      <a:tailEnd type="none" w="med" len="med"/>
                    </a:lnL>
                    <a:lnR w="9525" cap="flat" cmpd="sng" algn="ctr">
                      <a:solidFill>
                        <a:srgbClr val="C03CA7"/>
                      </a:solidFill>
                      <a:prstDash val="solid"/>
                      <a:round/>
                      <a:headEnd type="none" w="med" len="med"/>
                      <a:tailEnd type="none" w="med" len="med"/>
                    </a:lnR>
                    <a:lnT w="9525" cap="flat" cmpd="sng" algn="ctr">
                      <a:solidFill>
                        <a:srgbClr val="C015A7"/>
                      </a:solidFill>
                      <a:prstDash val="solid"/>
                      <a:round/>
                      <a:headEnd type="none" w="med" len="med"/>
                      <a:tailEnd type="none" w="med" len="med"/>
                    </a:lnT>
                    <a:lnB w="9525" cap="flat" cmpd="sng" algn="ctr">
                      <a:solidFill>
                        <a:srgbClr val="C03CA7"/>
                      </a:solidFill>
                      <a:prstDash val="solid"/>
                      <a:round/>
                      <a:headEnd type="none" w="med" len="med"/>
                      <a:tailEnd type="none" w="med" len="med"/>
                    </a:lnB>
                  </a:tcPr>
                </a:tc>
                <a:extLst>
                  <a:ext uri="{0D108BD9-81ED-4DB2-BD59-A6C34878D82A}">
                    <a16:rowId xmlns:a16="http://schemas.microsoft.com/office/drawing/2014/main" val="1111611931"/>
                  </a:ext>
                </a:extLst>
              </a:tr>
              <a:tr h="918525">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Cybersecurity Threats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8031A5"/>
                      </a:solidFill>
                      <a:prstDash val="solid"/>
                      <a:round/>
                      <a:headEnd type="none" w="med" len="med"/>
                      <a:tailEnd type="none" w="med" len="med"/>
                    </a:lnL>
                    <a:lnR w="9525" cap="flat" cmpd="sng" algn="ctr">
                      <a:solidFill>
                        <a:srgbClr val="8031A5"/>
                      </a:solidFill>
                      <a:prstDash val="solid"/>
                      <a:round/>
                      <a:headEnd type="none" w="med" len="med"/>
                      <a:tailEnd type="none" w="med" len="med"/>
                    </a:lnR>
                    <a:lnT w="9525" cap="flat" cmpd="sng" algn="ctr">
                      <a:solidFill>
                        <a:srgbClr val="4028A7"/>
                      </a:solidFill>
                      <a:prstDash val="solid"/>
                      <a:round/>
                      <a:headEnd type="none" w="med" len="med"/>
                      <a:tailEnd type="none" w="med" len="med"/>
                    </a:lnT>
                    <a:lnB w="9525" cap="flat" cmpd="sng" algn="ctr">
                      <a:solidFill>
                        <a:srgbClr val="8031A5"/>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3 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8031A5"/>
                      </a:solidFill>
                      <a:prstDash val="solid"/>
                      <a:round/>
                      <a:headEnd type="none" w="med" len="med"/>
                      <a:tailEnd type="none" w="med" len="med"/>
                    </a:lnL>
                    <a:lnR w="9525" cap="flat" cmpd="sng" algn="ctr">
                      <a:solidFill>
                        <a:srgbClr val="403AA5"/>
                      </a:solidFill>
                      <a:prstDash val="solid"/>
                      <a:round/>
                      <a:headEnd type="none" w="med" len="med"/>
                      <a:tailEnd type="none" w="med" len="med"/>
                    </a:lnR>
                    <a:lnT w="9525" cap="flat" cmpd="sng" algn="ctr">
                      <a:solidFill>
                        <a:srgbClr val="802FA7"/>
                      </a:solidFill>
                      <a:prstDash val="solid"/>
                      <a:round/>
                      <a:headEnd type="none" w="med" len="med"/>
                      <a:tailEnd type="none" w="med" len="med"/>
                    </a:lnT>
                    <a:lnB w="9525" cap="flat" cmpd="sng" algn="ctr">
                      <a:solidFill>
                        <a:srgbClr val="403AA5"/>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5 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403AA5"/>
                      </a:solidFill>
                      <a:prstDash val="solid"/>
                      <a:round/>
                      <a:headEnd type="none" w="med" len="med"/>
                      <a:tailEnd type="none" w="med" len="med"/>
                    </a:lnL>
                    <a:lnR w="9525" cap="flat" cmpd="sng" algn="ctr">
                      <a:solidFill>
                        <a:srgbClr val="C032A5"/>
                      </a:solidFill>
                      <a:prstDash val="solid"/>
                      <a:round/>
                      <a:headEnd type="none" w="med" len="med"/>
                      <a:tailEnd type="none" w="med" len="med"/>
                    </a:lnR>
                    <a:lnT w="9525" cap="flat" cmpd="sng" algn="ctr">
                      <a:solidFill>
                        <a:srgbClr val="802EA7"/>
                      </a:solidFill>
                      <a:prstDash val="solid"/>
                      <a:round/>
                      <a:headEnd type="none" w="med" len="med"/>
                      <a:tailEnd type="none" w="med" len="med"/>
                    </a:lnT>
                    <a:lnB w="9525" cap="flat" cmpd="sng" algn="ctr">
                      <a:solidFill>
                        <a:srgbClr val="C032A5"/>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4 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C032A5"/>
                      </a:solidFill>
                      <a:prstDash val="solid"/>
                      <a:round/>
                      <a:headEnd type="none" w="med" len="med"/>
                      <a:tailEnd type="none" w="med" len="med"/>
                    </a:lnL>
                    <a:lnR w="9525" cap="flat" cmpd="sng" algn="ctr">
                      <a:solidFill>
                        <a:srgbClr val="8036A5"/>
                      </a:solidFill>
                      <a:prstDash val="solid"/>
                      <a:round/>
                      <a:headEnd type="none" w="med" len="med"/>
                      <a:tailEnd type="none" w="med" len="med"/>
                    </a:lnR>
                    <a:lnT w="9525" cap="flat" cmpd="sng" algn="ctr">
                      <a:solidFill>
                        <a:srgbClr val="403BA7"/>
                      </a:solidFill>
                      <a:prstDash val="solid"/>
                      <a:round/>
                      <a:headEnd type="none" w="med" len="med"/>
                      <a:tailEnd type="none" w="med" len="med"/>
                    </a:lnT>
                    <a:lnB w="9525" cap="flat" cmpd="sng" algn="ctr">
                      <a:solidFill>
                        <a:srgbClr val="8036A5"/>
                      </a:solidFill>
                      <a:prstDash val="solid"/>
                      <a:round/>
                      <a:headEnd type="none" w="med" len="med"/>
                      <a:tailEnd type="none" w="med" len="med"/>
                    </a:lnB>
                  </a:tcPr>
                </a:tc>
                <a:tc>
                  <a:txBody>
                    <a:bodyPr/>
                    <a:lstStyle/>
                    <a:p>
                      <a:pPr fontAlgn="t"/>
                      <a:endParaRPr lang="en-IN" sz="1400">
                        <a:effectLst/>
                        <a:latin typeface="Times New Roman" panose="02020603050405020304" pitchFamily="18" charset="0"/>
                        <a:cs typeface="Times New Roman" panose="02020603050405020304" pitchFamily="18" charset="0"/>
                      </a:endParaRPr>
                    </a:p>
                    <a:p>
                      <a:pPr algn="ctr" rtl="0" fontAlgn="base"/>
                      <a:r>
                        <a:rPr lang="en-IN" sz="1400" b="0" i="0">
                          <a:solidFill>
                            <a:srgbClr val="000000"/>
                          </a:solidFill>
                          <a:effectLst/>
                          <a:latin typeface="Times New Roman" panose="02020603050405020304" pitchFamily="18" charset="0"/>
                          <a:cs typeface="Times New Roman" panose="02020603050405020304" pitchFamily="18" charset="0"/>
                        </a:rPr>
                        <a:t>Continuous Monitoring </a:t>
                      </a:r>
                      <a:endParaRPr lang="en-IN" sz="1400" b="0" i="0">
                        <a:effectLst/>
                        <a:latin typeface="Times New Roman" panose="02020603050405020304" pitchFamily="18" charset="0"/>
                        <a:cs typeface="Times New Roman" panose="02020603050405020304" pitchFamily="18" charset="0"/>
                      </a:endParaRPr>
                    </a:p>
                  </a:txBody>
                  <a:tcPr marL="99828" marR="99828" marT="49914" marB="49914">
                    <a:lnL w="9525" cap="flat" cmpd="sng" algn="ctr">
                      <a:solidFill>
                        <a:srgbClr val="8036A5"/>
                      </a:solidFill>
                      <a:prstDash val="solid"/>
                      <a:round/>
                      <a:headEnd type="none" w="med" len="med"/>
                      <a:tailEnd type="none" w="med" len="med"/>
                    </a:lnL>
                    <a:lnR w="9525" cap="flat" cmpd="sng" algn="ctr">
                      <a:solidFill>
                        <a:srgbClr val="0046A5"/>
                      </a:solidFill>
                      <a:prstDash val="solid"/>
                      <a:round/>
                      <a:headEnd type="none" w="med" len="med"/>
                      <a:tailEnd type="none" w="med" len="med"/>
                    </a:lnR>
                    <a:lnT w="9525" cap="flat" cmpd="sng" algn="ctr">
                      <a:solidFill>
                        <a:srgbClr val="C03CA7"/>
                      </a:solidFill>
                      <a:prstDash val="solid"/>
                      <a:round/>
                      <a:headEnd type="none" w="med" len="med"/>
                      <a:tailEnd type="none" w="med" len="med"/>
                    </a:lnT>
                    <a:lnB w="9525" cap="flat" cmpd="sng" algn="ctr">
                      <a:solidFill>
                        <a:srgbClr val="0046A5"/>
                      </a:solidFill>
                      <a:prstDash val="solid"/>
                      <a:round/>
                      <a:headEnd type="none" w="med" len="med"/>
                      <a:tailEnd type="none" w="med" len="med"/>
                    </a:lnB>
                  </a:tcPr>
                </a:tc>
                <a:extLst>
                  <a:ext uri="{0D108BD9-81ED-4DB2-BD59-A6C34878D82A}">
                    <a16:rowId xmlns:a16="http://schemas.microsoft.com/office/drawing/2014/main" val="661917071"/>
                  </a:ext>
                </a:extLst>
              </a:tr>
            </a:tbl>
          </a:graphicData>
        </a:graphic>
      </p:graphicFrame>
      <p:sp>
        <p:nvSpPr>
          <p:cNvPr id="3" name="Slide Number Placeholder 2">
            <a:extLst>
              <a:ext uri="{FF2B5EF4-FFF2-40B4-BE49-F238E27FC236}">
                <a16:creationId xmlns:a16="http://schemas.microsoft.com/office/drawing/2014/main" id="{82363446-148E-508E-D33B-519318348E46}"/>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661919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275D6-92CA-B471-8DCC-7C9066C61E80}"/>
              </a:ext>
            </a:extLst>
          </p:cNvPr>
          <p:cNvSpPr>
            <a:spLocks noGrp="1"/>
          </p:cNvSpPr>
          <p:nvPr>
            <p:ph type="title"/>
          </p:nvPr>
        </p:nvSpPr>
        <p:spPr>
          <a:xfrm>
            <a:off x="962889" y="2328016"/>
            <a:ext cx="2190782" cy="5576770"/>
          </a:xfrm>
        </p:spPr>
        <p:txBody>
          <a:bodyPr anchor="t">
            <a:normAutofit/>
          </a:bodyPr>
          <a:lstStyle/>
          <a:p>
            <a:pPr algn="ctr"/>
            <a:r>
              <a:rPr lang="en-IN" sz="3600" b="1">
                <a:solidFill>
                  <a:schemeClr val="bg1"/>
                </a:solidFill>
                <a:latin typeface="Times New Roman" panose="02020603050405020304" pitchFamily="18" charset="0"/>
                <a:cs typeface="Times New Roman" panose="02020603050405020304" pitchFamily="18" charset="0"/>
              </a:rPr>
              <a:t>Risk response matrix</a:t>
            </a:r>
          </a:p>
        </p:txBody>
      </p:sp>
      <p:graphicFrame>
        <p:nvGraphicFramePr>
          <p:cNvPr id="4" name="Content Placeholder 3">
            <a:extLst>
              <a:ext uri="{FF2B5EF4-FFF2-40B4-BE49-F238E27FC236}">
                <a16:creationId xmlns:a16="http://schemas.microsoft.com/office/drawing/2014/main" id="{03800815-D2C1-0928-77BB-60C86F39F292}"/>
              </a:ext>
            </a:extLst>
          </p:cNvPr>
          <p:cNvGraphicFramePr>
            <a:graphicFrameLocks noGrp="1"/>
          </p:cNvGraphicFramePr>
          <p:nvPr>
            <p:ph idx="1"/>
            <p:extLst>
              <p:ext uri="{D42A27DB-BD31-4B8C-83A1-F6EECF244321}">
                <p14:modId xmlns:p14="http://schemas.microsoft.com/office/powerpoint/2010/main" val="2899194030"/>
              </p:ext>
            </p:extLst>
          </p:nvPr>
        </p:nvGraphicFramePr>
        <p:xfrm>
          <a:off x="3912433" y="149903"/>
          <a:ext cx="8064707" cy="6565689"/>
        </p:xfrm>
        <a:graphic>
          <a:graphicData uri="http://schemas.openxmlformats.org/drawingml/2006/table">
            <a:tbl>
              <a:tblPr firstRow="1" bandRow="1">
                <a:noFill/>
              </a:tblPr>
              <a:tblGrid>
                <a:gridCol w="1296273">
                  <a:extLst>
                    <a:ext uri="{9D8B030D-6E8A-4147-A177-3AD203B41FA5}">
                      <a16:colId xmlns:a16="http://schemas.microsoft.com/office/drawing/2014/main" val="2041793909"/>
                    </a:ext>
                  </a:extLst>
                </a:gridCol>
                <a:gridCol w="1849872">
                  <a:extLst>
                    <a:ext uri="{9D8B030D-6E8A-4147-A177-3AD203B41FA5}">
                      <a16:colId xmlns:a16="http://schemas.microsoft.com/office/drawing/2014/main" val="1436323917"/>
                    </a:ext>
                  </a:extLst>
                </a:gridCol>
                <a:gridCol w="2152400">
                  <a:extLst>
                    <a:ext uri="{9D8B030D-6E8A-4147-A177-3AD203B41FA5}">
                      <a16:colId xmlns:a16="http://schemas.microsoft.com/office/drawing/2014/main" val="1262420153"/>
                    </a:ext>
                  </a:extLst>
                </a:gridCol>
                <a:gridCol w="1160148">
                  <a:extLst>
                    <a:ext uri="{9D8B030D-6E8A-4147-A177-3AD203B41FA5}">
                      <a16:colId xmlns:a16="http://schemas.microsoft.com/office/drawing/2014/main" val="1467100273"/>
                    </a:ext>
                  </a:extLst>
                </a:gridCol>
                <a:gridCol w="1606014">
                  <a:extLst>
                    <a:ext uri="{9D8B030D-6E8A-4147-A177-3AD203B41FA5}">
                      <a16:colId xmlns:a16="http://schemas.microsoft.com/office/drawing/2014/main" val="1127729772"/>
                    </a:ext>
                  </a:extLst>
                </a:gridCol>
              </a:tblGrid>
              <a:tr h="981182">
                <a:tc>
                  <a:txBody>
                    <a:bodyPr/>
                    <a:lstStyle/>
                    <a:p>
                      <a:pPr algn="l" fontAlgn="t">
                        <a:spcBef>
                          <a:spcPts val="0"/>
                        </a:spcBef>
                        <a:spcAft>
                          <a:spcPts val="0"/>
                        </a:spcAft>
                      </a:pPr>
                      <a:endParaRPr lang="en-IN" sz="1400" b="1" i="0" u="none" strike="noStrike" cap="none" spc="3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1" i="0" u="none" strike="noStrike" cap="none" spc="30">
                          <a:solidFill>
                            <a:schemeClr val="tx1"/>
                          </a:solidFill>
                          <a:effectLst/>
                          <a:latin typeface="Times New Roman" panose="02020603050405020304" pitchFamily="18" charset="0"/>
                          <a:cs typeface="Times New Roman" panose="02020603050405020304" pitchFamily="18" charset="0"/>
                        </a:rPr>
                        <a:t>Risk Event </a:t>
                      </a:r>
                    </a:p>
                  </a:txBody>
                  <a:tcPr marL="0" marR="7701" marT="72277" marB="18063"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t">
                        <a:spcBef>
                          <a:spcPts val="0"/>
                        </a:spcBef>
                        <a:spcAft>
                          <a:spcPts val="0"/>
                        </a:spcAft>
                      </a:pPr>
                      <a:endParaRPr lang="en-IN" sz="1400" b="1" i="0" u="none" strike="noStrike" cap="none" spc="3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1" i="0" u="none" strike="noStrike" cap="none" spc="30">
                          <a:solidFill>
                            <a:schemeClr val="tx1"/>
                          </a:solidFill>
                          <a:effectLst/>
                          <a:latin typeface="Times New Roman" panose="02020603050405020304" pitchFamily="18" charset="0"/>
                          <a:cs typeface="Times New Roman" panose="02020603050405020304" pitchFamily="18" charset="0"/>
                        </a:rPr>
                        <a:t>Response </a:t>
                      </a:r>
                    </a:p>
                  </a:txBody>
                  <a:tcPr marL="0" marR="7701" marT="72277" marB="18063"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t">
                        <a:spcBef>
                          <a:spcPts val="0"/>
                        </a:spcBef>
                        <a:spcAft>
                          <a:spcPts val="0"/>
                        </a:spcAft>
                      </a:pPr>
                      <a:endParaRPr lang="en-IN" sz="1400" b="1" i="0" u="none" strike="noStrike" cap="none" spc="3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1" i="0" u="none" strike="noStrike" cap="none" spc="30">
                          <a:solidFill>
                            <a:schemeClr val="tx1"/>
                          </a:solidFill>
                          <a:effectLst/>
                          <a:latin typeface="Times New Roman" panose="02020603050405020304" pitchFamily="18" charset="0"/>
                          <a:cs typeface="Times New Roman" panose="02020603050405020304" pitchFamily="18" charset="0"/>
                        </a:rPr>
                        <a:t>Contingency Plan </a:t>
                      </a:r>
                    </a:p>
                  </a:txBody>
                  <a:tcPr marL="0" marR="7701" marT="72277" marB="18063"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t">
                        <a:spcBef>
                          <a:spcPts val="0"/>
                        </a:spcBef>
                        <a:spcAft>
                          <a:spcPts val="0"/>
                        </a:spcAft>
                      </a:pPr>
                      <a:endParaRPr lang="en-IN" sz="1400" b="1" i="0" u="none" strike="noStrike" cap="none" spc="3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1" i="0" u="none" strike="noStrike" cap="none" spc="30">
                          <a:solidFill>
                            <a:schemeClr val="tx1"/>
                          </a:solidFill>
                          <a:effectLst/>
                          <a:latin typeface="Times New Roman" panose="02020603050405020304" pitchFamily="18" charset="0"/>
                          <a:cs typeface="Times New Roman" panose="02020603050405020304" pitchFamily="18" charset="0"/>
                        </a:rPr>
                        <a:t>Trigger </a:t>
                      </a:r>
                    </a:p>
                  </a:txBody>
                  <a:tcPr marL="0" marR="7701" marT="72277" marB="18063"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t">
                        <a:spcBef>
                          <a:spcPts val="0"/>
                        </a:spcBef>
                        <a:spcAft>
                          <a:spcPts val="0"/>
                        </a:spcAft>
                      </a:pPr>
                      <a:endParaRPr lang="en-IN" sz="1400" b="1" i="0" u="none" strike="noStrike" cap="none" spc="3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1" i="0" u="none" strike="noStrike" cap="none" spc="30">
                          <a:solidFill>
                            <a:schemeClr val="tx1"/>
                          </a:solidFill>
                          <a:effectLst/>
                          <a:latin typeface="Times New Roman" panose="02020603050405020304" pitchFamily="18" charset="0"/>
                          <a:cs typeface="Times New Roman" panose="02020603050405020304" pitchFamily="18" charset="0"/>
                        </a:rPr>
                        <a:t>Who Is Responsible </a:t>
                      </a:r>
                    </a:p>
                  </a:txBody>
                  <a:tcPr marL="0" marR="7701" marT="72277" marB="18063"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extLst>
                  <a:ext uri="{0D108BD9-81ED-4DB2-BD59-A6C34878D82A}">
                    <a16:rowId xmlns:a16="http://schemas.microsoft.com/office/drawing/2014/main" val="3291813183"/>
                  </a:ext>
                </a:extLst>
              </a:tr>
              <a:tr h="793471">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Neural Network Failure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Regularly update and maintain the model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Keep a backup system ready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System Error Alert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AI System Maintenance Team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657448323"/>
                  </a:ext>
                </a:extLst>
              </a:tr>
              <a:tr h="1002039">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Inaccurate Accident Detection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Implement redundant detection mechanisms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Manual verification of alerts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Unusual Traffic Pattern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Neural Network Development Team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525833035"/>
                  </a:ext>
                </a:extLst>
              </a:tr>
              <a:tr h="991448">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Communication System Failure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Use multiple communication channels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Establish an alternative communication system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Network Failure Alert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IT and Communication Team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15955423"/>
                  </a:ext>
                </a:extLst>
              </a:tr>
              <a:tr h="1002039">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Camera Malfunction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Regular camera maintenance and monitoring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Activate nearby cameras and use other data sources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Camera Offline Alert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Surveillance System Maintenance Team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876727774"/>
                  </a:ext>
                </a:extLst>
              </a:tr>
              <a:tr h="1002039">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False Positive Alerts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Fine-tune the neural network parameters. </a:t>
                      </a: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Introduce a manual verification step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Unusual Activity Alert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Neural Network Development Team </a:t>
                      </a:r>
                    </a:p>
                  </a:txBody>
                  <a:tcPr marL="0" marR="36124" marT="72277" marB="1806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412297053"/>
                  </a:ext>
                </a:extLst>
              </a:tr>
              <a:tr h="793471">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Cybersecurity Threats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Implement robust cybersecurity measures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Regularly update cybersecurity protocols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Suspicious Activity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t">
                        <a:spcBef>
                          <a:spcPts val="0"/>
                        </a:spcBef>
                        <a:spcAft>
                          <a:spcPts val="0"/>
                        </a:spcAft>
                      </a:pPr>
                      <a:endParaRPr lang="en-IN" sz="14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rtl="0" fontAlgn="base">
                        <a:spcBef>
                          <a:spcPts val="0"/>
                        </a:spcBef>
                        <a:spcAft>
                          <a:spcPts val="0"/>
                        </a:spcAft>
                      </a:pPr>
                      <a:r>
                        <a:rPr lang="en-IN" sz="1400" b="0" i="0" u="none" strike="noStrike" cap="none" spc="0">
                          <a:solidFill>
                            <a:schemeClr val="tx1"/>
                          </a:solidFill>
                          <a:effectLst/>
                          <a:latin typeface="Times New Roman" panose="02020603050405020304" pitchFamily="18" charset="0"/>
                          <a:cs typeface="Times New Roman" panose="02020603050405020304" pitchFamily="18" charset="0"/>
                        </a:rPr>
                        <a:t>IT Security Team </a:t>
                      </a:r>
                    </a:p>
                  </a:txBody>
                  <a:tcPr marL="38504" marR="36124" marT="72277" marB="1806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856167896"/>
                  </a:ext>
                </a:extLst>
              </a:tr>
            </a:tbl>
          </a:graphicData>
        </a:graphic>
      </p:graphicFrame>
      <p:sp>
        <p:nvSpPr>
          <p:cNvPr id="3" name="Slide Number Placeholder 2">
            <a:extLst>
              <a:ext uri="{FF2B5EF4-FFF2-40B4-BE49-F238E27FC236}">
                <a16:creationId xmlns:a16="http://schemas.microsoft.com/office/drawing/2014/main" id="{3554CA8E-F7FE-C63E-0C7E-41EE7D85D263}"/>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470010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FB65-FEBA-8AEC-4000-DFDEC24AA328}"/>
              </a:ext>
            </a:extLst>
          </p:cNvPr>
          <p:cNvSpPr>
            <a:spLocks noGrp="1"/>
          </p:cNvSpPr>
          <p:nvPr>
            <p:ph type="title"/>
          </p:nvPr>
        </p:nvSpPr>
        <p:spPr/>
        <p:txBody>
          <a:bodyPr>
            <a:normAutofit/>
          </a:bodyPr>
          <a:lstStyle/>
          <a:p>
            <a:r>
              <a:rPr lang="en-IN" sz="3200" b="1">
                <a:latin typeface="Times New Roman" panose="02020603050405020304" pitchFamily="18" charset="0"/>
                <a:cs typeface="Times New Roman" panose="02020603050405020304" pitchFamily="18" charset="0"/>
              </a:rPr>
              <a:t>Earned value measure 1/3 of the duration into the project</a:t>
            </a:r>
          </a:p>
        </p:txBody>
      </p:sp>
      <p:pic>
        <p:nvPicPr>
          <p:cNvPr id="4" name="Content Placeholder 3" descr="A graph with different colored lines&#10;&#10;Description automatically generated">
            <a:extLst>
              <a:ext uri="{FF2B5EF4-FFF2-40B4-BE49-F238E27FC236}">
                <a16:creationId xmlns:a16="http://schemas.microsoft.com/office/drawing/2014/main" id="{1D32042A-A0AE-D9AD-ABE8-4650D63CEB66}"/>
              </a:ext>
            </a:extLst>
          </p:cNvPr>
          <p:cNvPicPr>
            <a:picLocks noGrp="1" noChangeAspect="1"/>
          </p:cNvPicPr>
          <p:nvPr>
            <p:ph idx="1"/>
          </p:nvPr>
        </p:nvPicPr>
        <p:blipFill>
          <a:blip r:embed="rId2"/>
          <a:stretch>
            <a:fillRect/>
          </a:stretch>
        </p:blipFill>
        <p:spPr>
          <a:xfrm>
            <a:off x="1735667" y="1382272"/>
            <a:ext cx="9016999" cy="5414433"/>
          </a:xfrm>
        </p:spPr>
      </p:pic>
      <p:sp>
        <p:nvSpPr>
          <p:cNvPr id="5" name="Slide Number Placeholder 4">
            <a:extLst>
              <a:ext uri="{FF2B5EF4-FFF2-40B4-BE49-F238E27FC236}">
                <a16:creationId xmlns:a16="http://schemas.microsoft.com/office/drawing/2014/main" id="{B4A7E286-09AE-949B-69DB-E5A6CD1B38C1}"/>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479845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FD24B-DD6F-03CE-6DE5-573726EE2C9E}"/>
              </a:ext>
            </a:extLst>
          </p:cNvPr>
          <p:cNvSpPr>
            <a:spLocks noGrp="1"/>
          </p:cNvSpPr>
          <p:nvPr>
            <p:ph type="title"/>
          </p:nvPr>
        </p:nvSpPr>
        <p:spPr>
          <a:xfrm>
            <a:off x="1371599" y="294538"/>
            <a:ext cx="9895951" cy="1033669"/>
          </a:xfrm>
        </p:spPr>
        <p:txBody>
          <a:bodyPr>
            <a:normAutofit/>
          </a:bodyPr>
          <a:lstStyle/>
          <a:p>
            <a:pPr algn="ctr"/>
            <a:r>
              <a:rPr lang="en-IN" sz="3400" b="1">
                <a:solidFill>
                  <a:srgbClr val="FFFFFF"/>
                </a:solidFill>
                <a:latin typeface="Times New Roman" panose="02020603050405020304" pitchFamily="18" charset="0"/>
                <a:cs typeface="Times New Roman" panose="02020603050405020304" pitchFamily="18" charset="0"/>
              </a:rPr>
              <a:t>2 ethic concerns that must be addressed with the project</a:t>
            </a:r>
          </a:p>
        </p:txBody>
      </p:sp>
      <p:sp>
        <p:nvSpPr>
          <p:cNvPr id="3" name="Content Placeholder 2">
            <a:extLst>
              <a:ext uri="{FF2B5EF4-FFF2-40B4-BE49-F238E27FC236}">
                <a16:creationId xmlns:a16="http://schemas.microsoft.com/office/drawing/2014/main" id="{8A283A9B-3A09-5EAA-DAE6-A6B276D8FE2B}"/>
              </a:ext>
            </a:extLst>
          </p:cNvPr>
          <p:cNvSpPr>
            <a:spLocks noGrp="1"/>
          </p:cNvSpPr>
          <p:nvPr>
            <p:ph idx="1"/>
          </p:nvPr>
        </p:nvSpPr>
        <p:spPr>
          <a:xfrm>
            <a:off x="1371599" y="1634254"/>
            <a:ext cx="9724031" cy="4493840"/>
          </a:xfrm>
        </p:spPr>
        <p:txBody>
          <a:bodyPr vert="horz" lIns="91440" tIns="45720" rIns="91440" bIns="45720" rtlCol="0" anchor="ctr">
            <a:normAutofit/>
          </a:bodyPr>
          <a:lstStyle/>
          <a:p>
            <a:r>
              <a:rPr lang="en-IN" sz="2400" b="1">
                <a:latin typeface="Times New Roman" panose="02020603050405020304" pitchFamily="18" charset="0"/>
                <a:cs typeface="Times New Roman" panose="02020603050405020304" pitchFamily="18" charset="0"/>
              </a:rPr>
              <a:t>Privacy </a:t>
            </a:r>
            <a:r>
              <a:rPr lang="en-IN" sz="2400">
                <a:latin typeface="Times New Roman" panose="02020603050405020304" pitchFamily="18" charset="0"/>
                <a:cs typeface="Times New Roman" panose="02020603050405020304" pitchFamily="18" charset="0"/>
              </a:rPr>
              <a:t>– Continuous monitoring could potentially infringe on privacy rights. The system must respect privacy laws and only collect necessary data.</a:t>
            </a:r>
          </a:p>
          <a:p>
            <a:r>
              <a:rPr lang="en-IN" sz="2400" b="1">
                <a:latin typeface="Times New Roman" panose="02020603050405020304" pitchFamily="18" charset="0"/>
                <a:cs typeface="Times New Roman" panose="02020603050405020304" pitchFamily="18" charset="0"/>
              </a:rPr>
              <a:t>Data Security &amp; Transparency </a:t>
            </a:r>
            <a:r>
              <a:rPr lang="en-IN" sz="2400">
                <a:latin typeface="Times New Roman" panose="02020603050405020304" pitchFamily="18" charset="0"/>
                <a:cs typeface="Times New Roman" panose="02020603050405020304" pitchFamily="18" charset="0"/>
              </a:rPr>
              <a:t>- The system will handle sensitive data, including visual data from accidents. Ensuring the security of this data to prevent misuse or unauthorized access is crucial.</a:t>
            </a:r>
          </a:p>
        </p:txBody>
      </p:sp>
      <p:sp>
        <p:nvSpPr>
          <p:cNvPr id="4" name="Slide Number Placeholder 3">
            <a:extLst>
              <a:ext uri="{FF2B5EF4-FFF2-40B4-BE49-F238E27FC236}">
                <a16:creationId xmlns:a16="http://schemas.microsoft.com/office/drawing/2014/main" id="{191574F4-F613-CC8F-A1B2-A487006A3B0F}"/>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919057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BD0C29-3771-FF55-1ACE-6AC36BB1462A}"/>
              </a:ext>
            </a:extLst>
          </p:cNvPr>
          <p:cNvSpPr>
            <a:spLocks noGrp="1"/>
          </p:cNvSpPr>
          <p:nvPr>
            <p:ph type="title"/>
          </p:nvPr>
        </p:nvSpPr>
        <p:spPr>
          <a:xfrm>
            <a:off x="1371599" y="294538"/>
            <a:ext cx="9895951" cy="1033669"/>
          </a:xfrm>
        </p:spPr>
        <p:txBody>
          <a:bodyPr>
            <a:normAutofit/>
          </a:bodyPr>
          <a:lstStyle/>
          <a:p>
            <a:r>
              <a:rPr lang="en-IN" sz="4000">
                <a:solidFill>
                  <a:srgbClr val="FFFFFF"/>
                </a:solidFill>
                <a:latin typeface="Times New Roman" panose="02020603050405020304" pitchFamily="18" charset="0"/>
                <a:cs typeface="Times New Roman" panose="02020603050405020304" pitchFamily="18" charset="0"/>
              </a:rPr>
              <a:t>References(4)</a:t>
            </a:r>
          </a:p>
        </p:txBody>
      </p:sp>
      <p:sp>
        <p:nvSpPr>
          <p:cNvPr id="3" name="Content Placeholder 2">
            <a:extLst>
              <a:ext uri="{FF2B5EF4-FFF2-40B4-BE49-F238E27FC236}">
                <a16:creationId xmlns:a16="http://schemas.microsoft.com/office/drawing/2014/main" id="{4EFDCC2F-60DC-2DA8-D18E-26892C0E8D76}"/>
              </a:ext>
            </a:extLst>
          </p:cNvPr>
          <p:cNvSpPr>
            <a:spLocks noGrp="1"/>
          </p:cNvSpPr>
          <p:nvPr>
            <p:ph idx="1"/>
          </p:nvPr>
        </p:nvSpPr>
        <p:spPr>
          <a:xfrm>
            <a:off x="1371599" y="2318197"/>
            <a:ext cx="9724031" cy="3683358"/>
          </a:xfrm>
        </p:spPr>
        <p:txBody>
          <a:bodyPr anchor="ctr">
            <a:normAutofit lnSpcReduction="10000"/>
          </a:bodyPr>
          <a:lstStyle/>
          <a:p>
            <a:r>
              <a:rPr lang="en-IN" sz="2000">
                <a:latin typeface="Times New Roman"/>
                <a:ea typeface="+mn-lt"/>
                <a:cs typeface="Times New Roman"/>
              </a:rPr>
              <a:t>Ghosh, Sreyan &amp; Joseph, Sherwin &amp; Roney, Rohan. (2019). Accident Detection Using Convolutional Neural Networks. 1-6. 10.1109/IconDSC.2019.8816881. </a:t>
            </a:r>
          </a:p>
          <a:p>
            <a:r>
              <a:rPr lang="en-IN" sz="2000">
                <a:latin typeface="Times New Roman"/>
                <a:ea typeface="+mn-lt"/>
                <a:cs typeface="Times New Roman"/>
              </a:rPr>
              <a:t>Rajesh G, Benny AR, Harikrishnan A, Jacob Abraham J, John NP. (2020). A deep learning based accident detection system In: International conference on communication and signal processing (ICCSP), Chennai, India, pp 1322–1325.</a:t>
            </a:r>
          </a:p>
          <a:p>
            <a:r>
              <a:rPr lang="en-IN" sz="2000">
                <a:solidFill>
                  <a:srgbClr val="414152"/>
                </a:solidFill>
                <a:latin typeface="Times New Roman"/>
                <a:ea typeface="+mn-lt"/>
                <a:cs typeface="+mn-lt"/>
              </a:rPr>
              <a:t>Azhar, A &amp; Rubab, S &amp; Khan, M &amp; Bangash, Y &amp; Alshehri, M &amp; </a:t>
            </a:r>
            <a:r>
              <a:rPr lang="en-IN" sz="2000" err="1">
                <a:solidFill>
                  <a:srgbClr val="414152"/>
                </a:solidFill>
                <a:latin typeface="Times New Roman"/>
                <a:ea typeface="+mn-lt"/>
                <a:cs typeface="+mn-lt"/>
              </a:rPr>
              <a:t>Illahi</a:t>
            </a:r>
            <a:r>
              <a:rPr lang="en-IN" sz="2000">
                <a:solidFill>
                  <a:srgbClr val="414152"/>
                </a:solidFill>
                <a:latin typeface="Times New Roman"/>
                <a:ea typeface="+mn-lt"/>
                <a:cs typeface="+mn-lt"/>
              </a:rPr>
              <a:t>, F &amp; Bashir, A. (2023). Detection and prediction of traffic accidents using deep learning techniques. </a:t>
            </a:r>
            <a:r>
              <a:rPr lang="en-IN" sz="2000" i="1">
                <a:solidFill>
                  <a:srgbClr val="414152"/>
                </a:solidFill>
                <a:latin typeface="Times New Roman"/>
                <a:ea typeface="+mn-lt"/>
                <a:cs typeface="+mn-lt"/>
              </a:rPr>
              <a:t>Cluster Computing, 26</a:t>
            </a:r>
            <a:r>
              <a:rPr lang="en-IN" sz="2000" u="sng">
                <a:solidFill>
                  <a:srgbClr val="414152"/>
                </a:solidFill>
                <a:latin typeface="Times New Roman"/>
                <a:ea typeface="+mn-lt"/>
                <a:cs typeface="+mn-lt"/>
              </a:rPr>
              <a:t>(1), 477-493</a:t>
            </a:r>
            <a:r>
              <a:rPr lang="en-IN" sz="2000">
                <a:solidFill>
                  <a:srgbClr val="414152"/>
                </a:solidFill>
                <a:latin typeface="Times New Roman"/>
                <a:ea typeface="+mn-lt"/>
                <a:cs typeface="+mn-lt"/>
              </a:rPr>
              <a:t>.</a:t>
            </a:r>
            <a:endParaRPr lang="en-IN" sz="2000" baseline="30000">
              <a:latin typeface="Times New Roman"/>
              <a:cs typeface="Calibri"/>
            </a:endParaRPr>
          </a:p>
          <a:p>
            <a:r>
              <a:rPr lang="en-IN" sz="2000">
                <a:solidFill>
                  <a:srgbClr val="333333"/>
                </a:solidFill>
                <a:latin typeface="Times New Roman"/>
                <a:ea typeface="+mn-lt"/>
                <a:cs typeface="+mn-lt"/>
              </a:rPr>
              <a:t>Misbah A &amp; Shanid </a:t>
            </a:r>
            <a:r>
              <a:rPr lang="en-IN" sz="2000" err="1">
                <a:solidFill>
                  <a:srgbClr val="333333"/>
                </a:solidFill>
                <a:latin typeface="Times New Roman"/>
                <a:ea typeface="+mn-lt"/>
                <a:cs typeface="+mn-lt"/>
              </a:rPr>
              <a:t>Malayil</a:t>
            </a:r>
            <a:r>
              <a:rPr lang="en-IN" sz="2000">
                <a:solidFill>
                  <a:srgbClr val="333333"/>
                </a:solidFill>
                <a:latin typeface="Times New Roman"/>
                <a:ea typeface="+mn-lt"/>
                <a:cs typeface="+mn-lt"/>
              </a:rPr>
              <a:t>  &amp; Murshida. K.P &amp; Mohammed </a:t>
            </a:r>
            <a:r>
              <a:rPr lang="en-IN" sz="2000" err="1">
                <a:solidFill>
                  <a:srgbClr val="333333"/>
                </a:solidFill>
                <a:latin typeface="Times New Roman"/>
                <a:ea typeface="+mn-lt"/>
                <a:cs typeface="+mn-lt"/>
              </a:rPr>
              <a:t>Binshad</a:t>
            </a:r>
            <a:r>
              <a:rPr lang="en-IN" sz="2000">
                <a:solidFill>
                  <a:srgbClr val="333333"/>
                </a:solidFill>
                <a:latin typeface="Times New Roman"/>
                <a:ea typeface="+mn-lt"/>
                <a:cs typeface="+mn-lt"/>
              </a:rPr>
              <a:t> &amp; Mohammed </a:t>
            </a:r>
            <a:r>
              <a:rPr lang="en-IN" sz="2000" err="1">
                <a:solidFill>
                  <a:srgbClr val="333333"/>
                </a:solidFill>
                <a:latin typeface="Times New Roman"/>
                <a:ea typeface="+mn-lt"/>
                <a:cs typeface="+mn-lt"/>
              </a:rPr>
              <a:t>Rizvin</a:t>
            </a:r>
            <a:r>
              <a:rPr lang="en-IN" sz="2000">
                <a:solidFill>
                  <a:srgbClr val="333333"/>
                </a:solidFill>
                <a:latin typeface="Times New Roman"/>
                <a:ea typeface="+mn-lt"/>
                <a:cs typeface="+mn-lt"/>
              </a:rPr>
              <a:t> K.V &amp; Mishal </a:t>
            </a:r>
            <a:r>
              <a:rPr lang="en-IN" sz="2000" err="1">
                <a:solidFill>
                  <a:srgbClr val="333333"/>
                </a:solidFill>
                <a:latin typeface="Times New Roman"/>
                <a:ea typeface="+mn-lt"/>
                <a:cs typeface="+mn-lt"/>
              </a:rPr>
              <a:t>Kandanath</a:t>
            </a:r>
            <a:r>
              <a:rPr lang="en-IN" sz="2000">
                <a:solidFill>
                  <a:srgbClr val="333333"/>
                </a:solidFill>
                <a:latin typeface="Times New Roman"/>
                <a:ea typeface="+mn-lt"/>
                <a:cs typeface="+mn-lt"/>
              </a:rPr>
              <a:t>. 2023."Deep Learning-based Auto Accident Detection and Alert System for Vehicles", </a:t>
            </a:r>
            <a:r>
              <a:rPr lang="en-IN" sz="2000" i="1">
                <a:solidFill>
                  <a:srgbClr val="333333"/>
                </a:solidFill>
                <a:latin typeface="Times New Roman"/>
                <a:ea typeface="+mn-lt"/>
                <a:cs typeface="+mn-lt"/>
              </a:rPr>
              <a:t>2023 International Conference on Innovations in Engineering and Technology (ICIET)</a:t>
            </a:r>
            <a:r>
              <a:rPr lang="en-IN" sz="2000">
                <a:solidFill>
                  <a:srgbClr val="333333"/>
                </a:solidFill>
                <a:latin typeface="Times New Roman"/>
                <a:ea typeface="+mn-lt"/>
                <a:cs typeface="+mn-lt"/>
              </a:rPr>
              <a:t>, pp.1-5.</a:t>
            </a:r>
            <a:endParaRPr lang="en-IN" sz="2000">
              <a:solidFill>
                <a:srgbClr val="414152"/>
              </a:solidFill>
              <a:latin typeface="Times New Roman"/>
              <a:cs typeface="Calibri"/>
            </a:endParaRPr>
          </a:p>
          <a:p>
            <a:endParaRPr lang="en-IN" sz="2000" baseline="30000">
              <a:latin typeface="Calibri"/>
              <a:cs typeface="Calibri"/>
            </a:endParaRPr>
          </a:p>
          <a:p>
            <a:endParaRPr lang="en-IN" sz="2000">
              <a:latin typeface="Times New Roman"/>
              <a:cs typeface="Times New Roman"/>
            </a:endParaRPr>
          </a:p>
        </p:txBody>
      </p:sp>
      <p:sp>
        <p:nvSpPr>
          <p:cNvPr id="4" name="Slide Number Placeholder 3">
            <a:extLst>
              <a:ext uri="{FF2B5EF4-FFF2-40B4-BE49-F238E27FC236}">
                <a16:creationId xmlns:a16="http://schemas.microsoft.com/office/drawing/2014/main" id="{2E5E1B58-C04F-7422-C00A-98DE0D5A1509}"/>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2807334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B1EAC3-1C0D-B609-3547-041EFF0BD3AC}"/>
              </a:ext>
            </a:extLst>
          </p:cNvPr>
          <p:cNvSpPr>
            <a:spLocks noGrp="1"/>
          </p:cNvSpPr>
          <p:nvPr>
            <p:ph type="title"/>
          </p:nvPr>
        </p:nvSpPr>
        <p:spPr>
          <a:xfrm>
            <a:off x="3542168" y="250311"/>
            <a:ext cx="6714699" cy="3178689"/>
          </a:xfrm>
        </p:spPr>
        <p:txBody>
          <a:bodyPr vert="horz" lIns="91440" tIns="45720" rIns="91440" bIns="45720" rtlCol="0" anchor="b">
            <a:normAutofit/>
          </a:bodyPr>
          <a:lstStyle/>
          <a:p>
            <a:r>
              <a:rPr lang="en-US" sz="5400" kern="1200">
                <a:solidFill>
                  <a:srgbClr val="FFFFFF"/>
                </a:solidFill>
                <a:latin typeface="Algerian" panose="04020705040A02060702" pitchFamily="82" charset="0"/>
              </a:rPr>
              <a:t>Thank you</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DD47843-AAD0-B3E1-68C5-5E68972FC626}"/>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2760468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5447D-9361-27D6-A738-30A1D310C0DE}"/>
              </a:ext>
            </a:extLst>
          </p:cNvPr>
          <p:cNvSpPr>
            <a:spLocks noGrp="1"/>
          </p:cNvSpPr>
          <p:nvPr>
            <p:ph type="title"/>
          </p:nvPr>
        </p:nvSpPr>
        <p:spPr>
          <a:xfrm>
            <a:off x="418225" y="77722"/>
            <a:ext cx="3201366" cy="3387497"/>
          </a:xfrm>
        </p:spPr>
        <p:txBody>
          <a:bodyPr anchor="b">
            <a:normAutofit/>
          </a:bodyPr>
          <a:lstStyle/>
          <a:p>
            <a:pPr algn="ctr"/>
            <a:r>
              <a:rPr lang="en-IN" sz="4000" b="1">
                <a:solidFill>
                  <a:srgbClr val="FFFFFF"/>
                </a:solidFill>
                <a:latin typeface="Times New Roman" panose="02020603050405020304" pitchFamily="18" charset="0"/>
                <a:cs typeface="Times New Roman" panose="02020603050405020304" pitchFamily="18" charset="0"/>
              </a:rPr>
              <a:t>Purpose</a:t>
            </a:r>
          </a:p>
        </p:txBody>
      </p:sp>
      <p:sp>
        <p:nvSpPr>
          <p:cNvPr id="3" name="Content Placeholder 2">
            <a:extLst>
              <a:ext uri="{FF2B5EF4-FFF2-40B4-BE49-F238E27FC236}">
                <a16:creationId xmlns:a16="http://schemas.microsoft.com/office/drawing/2014/main" id="{1D36B52C-61B7-803B-468E-4A29659E3AD8}"/>
              </a:ext>
            </a:extLst>
          </p:cNvPr>
          <p:cNvSpPr>
            <a:spLocks noGrp="1"/>
          </p:cNvSpPr>
          <p:nvPr>
            <p:ph idx="1"/>
          </p:nvPr>
        </p:nvSpPr>
        <p:spPr>
          <a:xfrm>
            <a:off x="4319199" y="77722"/>
            <a:ext cx="7595710" cy="6641733"/>
          </a:xfrm>
        </p:spPr>
        <p:txBody>
          <a:bodyPr anchor="ctr">
            <a:normAutofit/>
          </a:bodyPr>
          <a:lstStyle/>
          <a:p>
            <a:pPr marL="342900" lvl="0" indent="-342900" algn="just">
              <a:spcAft>
                <a:spcPts val="800"/>
              </a:spcAft>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Pattern Recognition and Classification: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One of the primary purposes of neural networks is pattern recognition and classification. Neural networks excel at learning complex patterns and relationships within data. </a:t>
            </a:r>
          </a:p>
          <a:p>
            <a:pPr marL="342900" lvl="0" indent="-342900" algn="just">
              <a:spcAft>
                <a:spcPts val="800"/>
              </a:spcAft>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Machine Learning and Predictive Modelling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Neural networks play a crucial role in machine learning and predictive modelling. They are used to model and learn from data, making predictions and decisions based on the patterns they have discovered. </a:t>
            </a:r>
          </a:p>
          <a:p>
            <a:pPr marL="342900" lvl="0" indent="-342900" algn="just">
              <a:spcAft>
                <a:spcPts val="800"/>
              </a:spcAft>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Natural Language Processing (NLP) and Language Understanding: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Neural networks are instrumental in advancing natural language processing tasks. They can comprehend and generate human-like language, facilitating applications such as language translation, sentiment analysis, chatbots, and text summarization</a:t>
            </a:r>
          </a:p>
          <a:p>
            <a:pPr marL="342900" lvl="0" indent="-342900" algn="just">
              <a:spcAft>
                <a:spcPts val="800"/>
              </a:spcAft>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Autonomous Systems and Control:</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Neural networks are employed in autonomous systems for control and decision-making. In fields like robotics and autonomous vehicles, neural networks process sensor data to make real-time decisions. </a:t>
            </a:r>
            <a:endParaRPr lang="en-IN" sz="1800"/>
          </a:p>
        </p:txBody>
      </p:sp>
      <p:sp>
        <p:nvSpPr>
          <p:cNvPr id="4" name="Slide Number Placeholder 3">
            <a:extLst>
              <a:ext uri="{FF2B5EF4-FFF2-40B4-BE49-F238E27FC236}">
                <a16:creationId xmlns:a16="http://schemas.microsoft.com/office/drawing/2014/main" id="{8B4A6D65-A461-3692-B938-EDB15EF71EC4}"/>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1562554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D6C95E-F84A-26C0-5661-E22A0B7D2F4C}"/>
              </a:ext>
            </a:extLst>
          </p:cNvPr>
          <p:cNvSpPr>
            <a:spLocks noGrp="1"/>
          </p:cNvSpPr>
          <p:nvPr>
            <p:ph type="title"/>
          </p:nvPr>
        </p:nvSpPr>
        <p:spPr>
          <a:xfrm>
            <a:off x="522140" y="51641"/>
            <a:ext cx="3201366" cy="3387497"/>
          </a:xfrm>
        </p:spPr>
        <p:txBody>
          <a:bodyPr anchor="b">
            <a:normAutofit/>
          </a:bodyPr>
          <a:lstStyle/>
          <a:p>
            <a:pPr algn="ctr"/>
            <a:r>
              <a:rPr lang="en-IN" sz="3100" b="1">
                <a:solidFill>
                  <a:srgbClr val="FFFFFF"/>
                </a:solidFill>
                <a:latin typeface="Times New Roman" panose="02020603050405020304" pitchFamily="18" charset="0"/>
                <a:cs typeface="Times New Roman" panose="02020603050405020304" pitchFamily="18" charset="0"/>
              </a:rPr>
              <a:t>Description/What is it?</a:t>
            </a:r>
          </a:p>
        </p:txBody>
      </p:sp>
      <p:sp>
        <p:nvSpPr>
          <p:cNvPr id="3" name="Content Placeholder 2">
            <a:extLst>
              <a:ext uri="{FF2B5EF4-FFF2-40B4-BE49-F238E27FC236}">
                <a16:creationId xmlns:a16="http://schemas.microsoft.com/office/drawing/2014/main" id="{18DC9ED2-4E91-B8F7-B32E-0320F054E1FE}"/>
              </a:ext>
            </a:extLst>
          </p:cNvPr>
          <p:cNvSpPr>
            <a:spLocks noGrp="1"/>
          </p:cNvSpPr>
          <p:nvPr>
            <p:ph idx="1"/>
          </p:nvPr>
        </p:nvSpPr>
        <p:spPr>
          <a:xfrm>
            <a:off x="4142509" y="221673"/>
            <a:ext cx="7758546" cy="6470071"/>
          </a:xfrm>
        </p:spPr>
        <p:txBody>
          <a:bodyPr anchor="ctr">
            <a:normAutofit/>
          </a:bodyPr>
          <a:lstStyle/>
          <a:p>
            <a:pPr marL="342900" lvl="0" indent="-342900" algn="just">
              <a:lnSpc>
                <a:spcPct val="100000"/>
              </a:lnSpc>
              <a:spcAft>
                <a:spcPts val="800"/>
              </a:spcAft>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Fundamental Building Blocks: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Neural networks are computational models inspired by the structure and functioning of the human brain. They consist of interconnected nodes, often referred to as neurons or units, organized in layers.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spcAft>
                <a:spcPts val="800"/>
              </a:spcAft>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Learning from Data:</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Neural networks are designed to learn from data through a process called training. During training, the network receives input data, processes it through its layers, and adjusts the weights of connections to minimize the difference between its predicted output and the actual output..</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spcAft>
                <a:spcPts val="800"/>
              </a:spcAft>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Activation Functions for Non-linearity</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Activation functions play a crucial role in neural networks by introducing non-linearities into the model. Each neuron applies an activation function to the weighted sum of its inputs, introducing non-linear transformations that enable the network to capture complex relationships in the data. </a:t>
            </a:r>
          </a:p>
          <a:p>
            <a:pPr marL="342900" lvl="0" indent="-342900" algn="just">
              <a:lnSpc>
                <a:spcPct val="100000"/>
              </a:lnSpc>
              <a:spcAft>
                <a:spcPts val="800"/>
              </a:spcAft>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Diverse Architectures for Specialized Tasks: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Neural networks come in various architectures tailored for specific tasks. For example, convolutional neural networks (CNNs) are effective in image and video analysis, recurrent neural networks (RNNs) are well-suited for sequence data like time series or natural language, and transformers excel in tasks involving attention mechanisms, such as natural language processing</a:t>
            </a:r>
            <a:endParaRPr lang="en-IN" sz="1300"/>
          </a:p>
        </p:txBody>
      </p:sp>
      <p:sp>
        <p:nvSpPr>
          <p:cNvPr id="4" name="Slide Number Placeholder 3">
            <a:extLst>
              <a:ext uri="{FF2B5EF4-FFF2-40B4-BE49-F238E27FC236}">
                <a16:creationId xmlns:a16="http://schemas.microsoft.com/office/drawing/2014/main" id="{9C015FB1-94FC-84A2-7DED-06E04EE6495B}"/>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979153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FA8101-572C-C20A-9BE0-E576DC358286}"/>
              </a:ext>
            </a:extLst>
          </p:cNvPr>
          <p:cNvSpPr>
            <a:spLocks noGrp="1"/>
          </p:cNvSpPr>
          <p:nvPr>
            <p:ph type="title"/>
          </p:nvPr>
        </p:nvSpPr>
        <p:spPr>
          <a:xfrm>
            <a:off x="418225" y="212782"/>
            <a:ext cx="3201366" cy="3387497"/>
          </a:xfrm>
        </p:spPr>
        <p:txBody>
          <a:bodyPr anchor="b">
            <a:normAutofit/>
          </a:bodyPr>
          <a:lstStyle/>
          <a:p>
            <a:pPr algn="ctr"/>
            <a:r>
              <a:rPr lang="en-IN" sz="4000" b="1">
                <a:solidFill>
                  <a:srgbClr val="FFFFFF"/>
                </a:solidFill>
                <a:latin typeface="Times New Roman" panose="02020603050405020304" pitchFamily="18" charset="0"/>
                <a:cs typeface="Times New Roman" panose="02020603050405020304" pitchFamily="18" charset="0"/>
              </a:rPr>
              <a:t>Associated Methods</a:t>
            </a:r>
          </a:p>
        </p:txBody>
      </p:sp>
      <p:sp>
        <p:nvSpPr>
          <p:cNvPr id="3" name="Content Placeholder 2">
            <a:extLst>
              <a:ext uri="{FF2B5EF4-FFF2-40B4-BE49-F238E27FC236}">
                <a16:creationId xmlns:a16="http://schemas.microsoft.com/office/drawing/2014/main" id="{1317EE4C-E5D3-46F5-89A1-38474DB10FC9}"/>
              </a:ext>
            </a:extLst>
          </p:cNvPr>
          <p:cNvSpPr>
            <a:spLocks noGrp="1"/>
          </p:cNvSpPr>
          <p:nvPr>
            <p:ph idx="1"/>
          </p:nvPr>
        </p:nvSpPr>
        <p:spPr>
          <a:xfrm>
            <a:off x="4363240" y="492415"/>
            <a:ext cx="7581856" cy="6215727"/>
          </a:xfrm>
        </p:spPr>
        <p:txBody>
          <a:bodyPr vert="horz" lIns="91440" tIns="45720" rIns="91440" bIns="45720" rtlCol="0" anchor="ctr">
            <a:normAutofit/>
          </a:bodyPr>
          <a:lstStyle/>
          <a:p>
            <a:pPr marL="342900" lvl="0" indent="-342900" algn="just">
              <a:lnSpc>
                <a:spcPct val="100000"/>
              </a:lnSpc>
              <a:buFont typeface="+mj-lt"/>
              <a:buAutoNum type="arabicPeriod"/>
            </a:pP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Activation Functions:</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Introduce non-linearities to enable neural networks to model complex relationships in data.</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mj-lt"/>
              <a:buAutoNum type="arabicPeriod"/>
            </a:pP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Batch Normalization:</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Normalizes layer inputs for faster training and mitigates issues like internal covariate shift.</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mj-lt"/>
              <a:buAutoNum type="arabicPeriod"/>
            </a:pP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Dropout:</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Prevents overfitting by randomly excluding neurons during training, enhancing model generalization.</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mj-lt"/>
              <a:buAutoNum type="arabicPeriod"/>
            </a:pP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Weight Initialization Techniques:</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Ensure proper initial weights to facilitate efficient training and avoid vanishing/exploding gradients.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mj-lt"/>
              <a:buAutoNum type="arabicPeriod"/>
            </a:pP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Optimization Algorithms:</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Govern the update of model weights during training, with variations like SGD, Adam, and RMSprop.</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mj-lt"/>
              <a:buAutoNum type="arabicPeriod"/>
            </a:pP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Learning Rate Schedulers</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Adjust learning rates during training stages to optimize convergence and prevent overshooting.</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mj-lt"/>
              <a:buAutoNum type="arabicPeriod"/>
            </a:pP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Data Augmentation:</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Enhances model robustness by generating new training samples through various transformations of existing data.</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mj-lt"/>
              <a:buAutoNum type="arabicPeriod"/>
            </a:pP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Transfer Learning:</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Utilizes pre-trained models, fine-tuning them for related tasks, particularly useful with limited labelled data.</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mj-lt"/>
              <a:buAutoNum type="arabicPeriod"/>
            </a:pP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Early Stopping:</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Halts training when performance on a validation set begins to degrade, preventing overfitting.</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mj-lt"/>
              <a:buAutoNum type="arabicPeriod"/>
            </a:pP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Hyperparameter Tuning:</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Involves finding optimal settings for parameters like learning rate and batch size to maximize model performance.</a:t>
            </a: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400">
              <a:cs typeface="Calibri"/>
            </a:endParaRPr>
          </a:p>
        </p:txBody>
      </p:sp>
      <p:sp>
        <p:nvSpPr>
          <p:cNvPr id="4" name="Slide Number Placeholder 3">
            <a:extLst>
              <a:ext uri="{FF2B5EF4-FFF2-40B4-BE49-F238E27FC236}">
                <a16:creationId xmlns:a16="http://schemas.microsoft.com/office/drawing/2014/main" id="{542EF0CA-8D59-488A-5ECD-3E8320F9F33F}"/>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927775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F865E-678A-BB4F-6E90-0752EFA38492}"/>
              </a:ext>
            </a:extLst>
          </p:cNvPr>
          <p:cNvSpPr>
            <a:spLocks noGrp="1"/>
          </p:cNvSpPr>
          <p:nvPr>
            <p:ph type="title"/>
          </p:nvPr>
        </p:nvSpPr>
        <p:spPr>
          <a:xfrm>
            <a:off x="1371599" y="294538"/>
            <a:ext cx="9895951" cy="1033669"/>
          </a:xfrm>
        </p:spPr>
        <p:txBody>
          <a:bodyPr>
            <a:normAutofit/>
          </a:bodyPr>
          <a:lstStyle/>
          <a:p>
            <a:r>
              <a:rPr lang="en-IN" sz="4000" b="1">
                <a:solidFill>
                  <a:srgbClr val="FFFFFF"/>
                </a:solidFill>
                <a:latin typeface="Times New Roman" panose="02020603050405020304" pitchFamily="18" charset="0"/>
                <a:cs typeface="Times New Roman" panose="02020603050405020304" pitchFamily="18" charset="0"/>
              </a:rPr>
              <a:t>How Approach may be applied?</a:t>
            </a:r>
          </a:p>
        </p:txBody>
      </p:sp>
      <p:sp>
        <p:nvSpPr>
          <p:cNvPr id="3" name="Content Placeholder 2">
            <a:extLst>
              <a:ext uri="{FF2B5EF4-FFF2-40B4-BE49-F238E27FC236}">
                <a16:creationId xmlns:a16="http://schemas.microsoft.com/office/drawing/2014/main" id="{C5648147-C1FA-AF28-DB56-D9E8BD1486C5}"/>
              </a:ext>
            </a:extLst>
          </p:cNvPr>
          <p:cNvSpPr>
            <a:spLocks noGrp="1"/>
          </p:cNvSpPr>
          <p:nvPr>
            <p:ph idx="1"/>
          </p:nvPr>
        </p:nvSpPr>
        <p:spPr>
          <a:xfrm>
            <a:off x="459346" y="1597432"/>
            <a:ext cx="11273303" cy="5118161"/>
          </a:xfrm>
        </p:spPr>
        <p:txBody>
          <a:bodyPr vert="horz" lIns="91440" tIns="45720" rIns="91440" bIns="45720" rtlCol="0" anchor="ctr">
            <a:normAutofit/>
          </a:bodyPr>
          <a:lstStyle/>
          <a:p>
            <a:pPr marL="0" indent="0" algn="just">
              <a:lnSpc>
                <a:spcPct val="100000"/>
              </a:lnSpc>
              <a:spcAft>
                <a:spcPts val="800"/>
              </a:spcAft>
              <a:buNone/>
            </a:pPr>
            <a:r>
              <a:rPr lang="en-IN" sz="1800" b="1" u="sng" kern="100">
                <a:effectLst/>
                <a:latin typeface="Times New Roman" panose="02020603050405020304" pitchFamily="18" charset="0"/>
                <a:ea typeface="Calibri" panose="020F0502020204030204" pitchFamily="34" charset="0"/>
                <a:cs typeface="Times New Roman" panose="02020603050405020304" pitchFamily="18" charset="0"/>
              </a:rPr>
              <a:t>1.Define the Problem and Dataset:</a:t>
            </a:r>
            <a:r>
              <a:rPr lang="en-IN" sz="1800" u="sng" kern="10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a:effectLst/>
                <a:latin typeface="Times New Roman" panose="02020603050405020304" pitchFamily="18" charset="0"/>
                <a:ea typeface="Calibri" panose="020F0502020204030204" pitchFamily="34" charset="0"/>
                <a:cs typeface="Times New Roman" panose="02020603050405020304" pitchFamily="18" charset="0"/>
              </a:rPr>
              <a:t>Clearly articulate the problem to be solved and gather a relevant dataset. Clearly define the input features and the target output, ensuring the dataset is representative of the real-world scenario the model will encounter.</a:t>
            </a:r>
          </a:p>
          <a:p>
            <a:pPr marL="0" indent="0" algn="just">
              <a:lnSpc>
                <a:spcPct val="100000"/>
              </a:lnSpc>
              <a:spcAft>
                <a:spcPts val="800"/>
              </a:spcAft>
              <a:buNone/>
            </a:pPr>
            <a:r>
              <a:rPr lang="en-IN" sz="1800" b="1" u="sng" kern="100">
                <a:effectLst/>
                <a:latin typeface="Times New Roman" panose="02020603050405020304" pitchFamily="18" charset="0"/>
                <a:ea typeface="Calibri" panose="020F0502020204030204" pitchFamily="34" charset="0"/>
                <a:cs typeface="Times New Roman" panose="02020603050405020304" pitchFamily="18" charset="0"/>
              </a:rPr>
              <a:t>2.Data Preprocessing:</a:t>
            </a:r>
            <a:r>
              <a:rPr lang="en-IN" sz="1800" u="sng" kern="10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a:effectLst/>
                <a:latin typeface="Times New Roman" panose="02020603050405020304" pitchFamily="18" charset="0"/>
                <a:ea typeface="Calibri" panose="020F0502020204030204" pitchFamily="34" charset="0"/>
                <a:cs typeface="Times New Roman" panose="02020603050405020304" pitchFamily="18" charset="0"/>
              </a:rPr>
              <a:t>Prepare the data by cleaning, normalizing, and encoding it appropriately. Handle missing values, outliers, and ensure that the data is in a format suitable for input into the neural network. Data preprocessing plays a crucial role in the model's ability to learn effectively.</a:t>
            </a:r>
          </a:p>
          <a:p>
            <a:pPr marL="0" indent="0" algn="just">
              <a:lnSpc>
                <a:spcPct val="100000"/>
              </a:lnSpc>
              <a:spcAft>
                <a:spcPts val="800"/>
              </a:spcAft>
              <a:buNone/>
            </a:pPr>
            <a:r>
              <a:rPr lang="en-IN" sz="1800" b="1" u="sng" kern="100">
                <a:effectLst/>
                <a:latin typeface="Times New Roman" panose="02020603050405020304" pitchFamily="18" charset="0"/>
                <a:ea typeface="Calibri" panose="020F0502020204030204" pitchFamily="34" charset="0"/>
                <a:cs typeface="Times New Roman" panose="02020603050405020304" pitchFamily="18" charset="0"/>
              </a:rPr>
              <a:t>3.Model Architecture Design:</a:t>
            </a:r>
            <a:r>
              <a:rPr lang="en-IN" sz="1800" u="sng" kern="10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a:effectLst/>
                <a:latin typeface="Times New Roman" panose="02020603050405020304" pitchFamily="18" charset="0"/>
                <a:ea typeface="Calibri" panose="020F0502020204030204" pitchFamily="34" charset="0"/>
                <a:cs typeface="Times New Roman" panose="02020603050405020304" pitchFamily="18" charset="0"/>
              </a:rPr>
              <a:t>Choose a suitable neural network architecture based on the nature of the task. Consider factors such as the type of data (image, text, etc.), the complexity of relationships, and the available computational resources. Design the layers, activation functions, and connections accordingly. </a:t>
            </a:r>
          </a:p>
          <a:p>
            <a:pPr marL="0" indent="0" algn="just">
              <a:lnSpc>
                <a:spcPct val="100000"/>
              </a:lnSpc>
              <a:spcAft>
                <a:spcPts val="800"/>
              </a:spcAft>
              <a:buNone/>
            </a:pPr>
            <a:r>
              <a:rPr lang="en-IN" sz="1800" b="1" u="sng" kern="100">
                <a:effectLst/>
                <a:latin typeface="Times New Roman" panose="02020603050405020304" pitchFamily="18" charset="0"/>
                <a:ea typeface="Calibri" panose="020F0502020204030204" pitchFamily="34" charset="0"/>
                <a:cs typeface="Times New Roman" panose="02020603050405020304" pitchFamily="18" charset="0"/>
              </a:rPr>
              <a:t>4.Training and Validation:</a:t>
            </a:r>
            <a:r>
              <a:rPr lang="en-IN" sz="1800" u="sng" kern="10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a:effectLst/>
                <a:latin typeface="Times New Roman" panose="02020603050405020304" pitchFamily="18" charset="0"/>
                <a:ea typeface="Calibri" panose="020F0502020204030204" pitchFamily="34" charset="0"/>
                <a:cs typeface="Times New Roman" panose="02020603050405020304" pitchFamily="18" charset="0"/>
              </a:rPr>
              <a:t>Split the dataset into training and validation sets. Train the neural network using the training set and validate its performance on the validation set. Monitor metrics such as loss and accuracy to assess how well the model is learning. Adjust hyperparameters and employ techniques like dropout and batch normalization to enhance performance.</a:t>
            </a:r>
          </a:p>
          <a:p>
            <a:pPr marL="0" indent="0">
              <a:buNone/>
            </a:pPr>
            <a:endParaRPr lang="en-IN" sz="1400">
              <a:cs typeface="Calibri"/>
            </a:endParaRPr>
          </a:p>
        </p:txBody>
      </p:sp>
      <p:sp>
        <p:nvSpPr>
          <p:cNvPr id="4" name="Slide Number Placeholder 3">
            <a:extLst>
              <a:ext uri="{FF2B5EF4-FFF2-40B4-BE49-F238E27FC236}">
                <a16:creationId xmlns:a16="http://schemas.microsoft.com/office/drawing/2014/main" id="{A15D9BB5-6585-6485-143A-80237A15E977}"/>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3565059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F2B150-5C3E-D616-3FB1-DBA27257C9D1}"/>
              </a:ext>
            </a:extLst>
          </p:cNvPr>
          <p:cNvSpPr>
            <a:spLocks noGrp="1"/>
          </p:cNvSpPr>
          <p:nvPr>
            <p:ph type="title"/>
          </p:nvPr>
        </p:nvSpPr>
        <p:spPr>
          <a:xfrm>
            <a:off x="1371599" y="294538"/>
            <a:ext cx="9895951" cy="1033669"/>
          </a:xfrm>
        </p:spPr>
        <p:txBody>
          <a:bodyPr>
            <a:normAutofit/>
          </a:bodyPr>
          <a:lstStyle/>
          <a:p>
            <a:r>
              <a:rPr lang="en-IN" sz="4000" b="1">
                <a:solidFill>
                  <a:srgbClr val="FFFFFF"/>
                </a:solidFill>
                <a:latin typeface="Times New Roman" panose="02020603050405020304" pitchFamily="18" charset="0"/>
                <a:cs typeface="Times New Roman" panose="02020603050405020304" pitchFamily="18" charset="0"/>
              </a:rPr>
              <a:t>How Approach may be applied?(Continued)</a:t>
            </a:r>
            <a:endParaRPr lang="en-IN" sz="4000">
              <a:solidFill>
                <a:srgbClr val="FFFFFF"/>
              </a:solidFill>
            </a:endParaRPr>
          </a:p>
        </p:txBody>
      </p:sp>
      <p:sp>
        <p:nvSpPr>
          <p:cNvPr id="3" name="Content Placeholder 2">
            <a:extLst>
              <a:ext uri="{FF2B5EF4-FFF2-40B4-BE49-F238E27FC236}">
                <a16:creationId xmlns:a16="http://schemas.microsoft.com/office/drawing/2014/main" id="{81535B8A-5553-911E-82E3-BF18A1FD2BA6}"/>
              </a:ext>
            </a:extLst>
          </p:cNvPr>
          <p:cNvSpPr>
            <a:spLocks noGrp="1"/>
          </p:cNvSpPr>
          <p:nvPr>
            <p:ph idx="1"/>
          </p:nvPr>
        </p:nvSpPr>
        <p:spPr>
          <a:xfrm>
            <a:off x="362260" y="1754012"/>
            <a:ext cx="11467476" cy="5235255"/>
          </a:xfrm>
        </p:spPr>
        <p:txBody>
          <a:bodyPr anchor="ctr">
            <a:normAutofit/>
          </a:bodyPr>
          <a:lstStyle/>
          <a:p>
            <a:pPr marL="0" indent="0" algn="just">
              <a:lnSpc>
                <a:spcPct val="150000"/>
              </a:lnSpc>
              <a:buNone/>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5</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u="sng" kern="100">
                <a:effectLst/>
                <a:latin typeface="Times New Roman" panose="02020603050405020304" pitchFamily="18" charset="0"/>
                <a:ea typeface="Calibri" panose="020F0502020204030204" pitchFamily="34" charset="0"/>
                <a:cs typeface="Times New Roman" panose="02020603050405020304" pitchFamily="18" charset="0"/>
              </a:rPr>
              <a:t>Hyperparameter Tuning: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Fine-tune hyperparameters such as learning rate, batch size, and model architecture to optimize performance. Utilize techniques like cross-validation and grid search to systematically explore different configurations and identify the most effective set of hyperparameters.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buNone/>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6</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u="sng" kern="100">
                <a:effectLst/>
                <a:latin typeface="Times New Roman" panose="02020603050405020304" pitchFamily="18" charset="0"/>
                <a:ea typeface="Calibri" panose="020F0502020204030204" pitchFamily="34" charset="0"/>
                <a:cs typeface="Times New Roman" panose="02020603050405020304" pitchFamily="18" charset="0"/>
              </a:rPr>
              <a:t>Evaluate and Test: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Evaluate the trained model on a separate test set to assess its generalization to new, unseen data. Analyze performance metrics relevant to the specific task (e.g., precision, recall, F1 score). This step provides insights into the model's real-world applicability and robustness.</a:t>
            </a:r>
            <a:endParaRPr lang="en-IN" sz="1800" kern="10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buNone/>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7.</a:t>
            </a:r>
            <a:r>
              <a:rPr lang="en-US" sz="1800" b="1" u="sng" kern="100">
                <a:effectLst/>
                <a:latin typeface="Times New Roman" panose="02020603050405020304" pitchFamily="18" charset="0"/>
                <a:ea typeface="Calibri" panose="020F0502020204030204" pitchFamily="34" charset="0"/>
                <a:cs typeface="Times New Roman" panose="02020603050405020304" pitchFamily="18" charset="0"/>
              </a:rPr>
              <a:t>Iterative Refinement: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Based on the evaluation results, iteratively refine the model. This may involve adjusting hyperparameters, collecting more diverse data, or modifying the model architecture.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buNone/>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8</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u="sng" kern="100">
                <a:effectLst/>
                <a:latin typeface="Times New Roman" panose="02020603050405020304" pitchFamily="18" charset="0"/>
                <a:ea typeface="Calibri" panose="020F0502020204030204" pitchFamily="34" charset="0"/>
                <a:cs typeface="Times New Roman" panose="02020603050405020304" pitchFamily="18" charset="0"/>
              </a:rPr>
              <a:t>Deployment and Monitoring: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Deploy the trained neural network in a real-world environment. Monitor its performance over time, considering factors like concept drift, and update the model as needed. Continuous monitoring and refinement ensure the model remains effective in dynamic conditions.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700"/>
          </a:p>
        </p:txBody>
      </p:sp>
      <p:sp>
        <p:nvSpPr>
          <p:cNvPr id="4" name="Slide Number Placeholder 3">
            <a:extLst>
              <a:ext uri="{FF2B5EF4-FFF2-40B4-BE49-F238E27FC236}">
                <a16:creationId xmlns:a16="http://schemas.microsoft.com/office/drawing/2014/main" id="{B9EBC245-E749-D17F-744E-744F5E76CD94}"/>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030338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3B786-1395-6E63-724D-BFA95ED16BD4}"/>
              </a:ext>
            </a:extLst>
          </p:cNvPr>
          <p:cNvSpPr>
            <a:spLocks noGrp="1"/>
          </p:cNvSpPr>
          <p:nvPr>
            <p:ph type="title"/>
          </p:nvPr>
        </p:nvSpPr>
        <p:spPr>
          <a:xfrm>
            <a:off x="466722" y="586855"/>
            <a:ext cx="3201366" cy="3387497"/>
          </a:xfrm>
        </p:spPr>
        <p:txBody>
          <a:bodyPr anchor="b">
            <a:normAutofit/>
          </a:bodyPr>
          <a:lstStyle/>
          <a:p>
            <a:pPr algn="ctr"/>
            <a:r>
              <a:rPr lang="en-IN" sz="4000" b="1">
                <a:solidFill>
                  <a:srgbClr val="FFFFFF"/>
                </a:solidFill>
                <a:latin typeface="Times New Roman" panose="02020603050405020304" pitchFamily="18" charset="0"/>
                <a:cs typeface="Times New Roman" panose="02020603050405020304" pitchFamily="18" charset="0"/>
              </a:rPr>
              <a:t>Current Status</a:t>
            </a:r>
          </a:p>
        </p:txBody>
      </p:sp>
      <p:sp>
        <p:nvSpPr>
          <p:cNvPr id="3" name="Content Placeholder 2">
            <a:extLst>
              <a:ext uri="{FF2B5EF4-FFF2-40B4-BE49-F238E27FC236}">
                <a16:creationId xmlns:a16="http://schemas.microsoft.com/office/drawing/2014/main" id="{FFF7A2F3-D2D5-0E96-E755-159BAE34C1F2}"/>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lvl="0" indent="-342900" algn="just">
              <a:lnSpc>
                <a:spcPct val="107000"/>
              </a:lnSpc>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Advancements in Deep Learning: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Ongoing developments in deep learning, with researchers exploring advanced architectures like transformers and capsule networks.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Transferability and Pre-trained Models: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Growing reliance on transfer learning and pre-trained models, especially in computer vision and natural language processing, showcasing adaptability.</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Exponential Growth in Applications: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Neural networks find applications in diverse domains, including healthcare, finance, entertainment, and autonomous systems, demonstrating their versatility.</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Challenges in Interpretability and Ethics: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Challenges persist in interpretability and ethical considerations, prompting ongoing research to address the black-box nature of deep neural networks and ensure responsible deployment.</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a:ea typeface="+mn-lt"/>
              <a:cs typeface="+mn-lt"/>
            </a:endParaRPr>
          </a:p>
        </p:txBody>
      </p:sp>
      <p:sp>
        <p:nvSpPr>
          <p:cNvPr id="4" name="Slide Number Placeholder 3">
            <a:extLst>
              <a:ext uri="{FF2B5EF4-FFF2-40B4-BE49-F238E27FC236}">
                <a16:creationId xmlns:a16="http://schemas.microsoft.com/office/drawing/2014/main" id="{2617040D-B389-A199-C8AE-34BD32C3B0EF}"/>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2080667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70641-C532-D941-098B-F4E2B22BB67F}"/>
              </a:ext>
            </a:extLst>
          </p:cNvPr>
          <p:cNvSpPr>
            <a:spLocks noGrp="1"/>
          </p:cNvSpPr>
          <p:nvPr>
            <p:ph type="title"/>
          </p:nvPr>
        </p:nvSpPr>
        <p:spPr>
          <a:xfrm>
            <a:off x="1371599" y="294538"/>
            <a:ext cx="9895951" cy="1033669"/>
          </a:xfrm>
        </p:spPr>
        <p:txBody>
          <a:bodyPr>
            <a:normAutofit/>
          </a:bodyPr>
          <a:lstStyle/>
          <a:p>
            <a:r>
              <a:rPr lang="en-IN" sz="4000" b="1">
                <a:solidFill>
                  <a:srgbClr val="FFFFFF"/>
                </a:solidFill>
                <a:latin typeface="Times New Roman" panose="02020603050405020304" pitchFamily="18" charset="0"/>
                <a:cs typeface="Times New Roman" panose="02020603050405020304" pitchFamily="18" charset="0"/>
              </a:rPr>
              <a:t>Other as Applicable</a:t>
            </a:r>
          </a:p>
        </p:txBody>
      </p:sp>
      <p:sp>
        <p:nvSpPr>
          <p:cNvPr id="3" name="Content Placeholder 2">
            <a:extLst>
              <a:ext uri="{FF2B5EF4-FFF2-40B4-BE49-F238E27FC236}">
                <a16:creationId xmlns:a16="http://schemas.microsoft.com/office/drawing/2014/main" id="{15F43E51-736C-F888-8459-F338E65905ED}"/>
              </a:ext>
            </a:extLst>
          </p:cNvPr>
          <p:cNvSpPr>
            <a:spLocks noGrp="1"/>
          </p:cNvSpPr>
          <p:nvPr>
            <p:ph idx="1"/>
          </p:nvPr>
        </p:nvSpPr>
        <p:spPr>
          <a:xfrm>
            <a:off x="299803" y="1738859"/>
            <a:ext cx="11392525" cy="4946754"/>
          </a:xfrm>
        </p:spPr>
        <p:txBody>
          <a:bodyPr anchor="ctr">
            <a:normAutofit/>
          </a:bodyPr>
          <a:lstStyle/>
          <a:p>
            <a:pPr indent="0" algn="just">
              <a:lnSpc>
                <a:spcPct val="100000"/>
              </a:lnSpc>
              <a:buNone/>
            </a:pP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Challenges in Neural Networks: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Symbol" panose="05050102010706020507" pitchFamily="18" charset="2"/>
              <a:buChar char=""/>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Interpretability:</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Neural networks are often seen as black boxes, making it challenging to interpret their decisions.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Symbol" panose="05050102010706020507" pitchFamily="18" charset="2"/>
              <a:buChar char=""/>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Data Quality and Quantity:</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Obtaining large, diverse datasets for training can be difficult, especially in specialized fields.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Symbol" panose="05050102010706020507" pitchFamily="18" charset="2"/>
              <a:buChar char=""/>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Computational Resources:</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Training deep networks requires significant computational power, limiting widespread adoption.</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Symbol" panose="05050102010706020507" pitchFamily="18" charset="2"/>
              <a:buChar char=""/>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Ethical Considerations:</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Addressing bias, fairness, and responsible AI use are critical ethical challenges. </a:t>
            </a:r>
            <a:endParaRPr lang="en-IN" sz="1600" kern="100">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a:lnSpc>
                <a:spcPct val="100000"/>
              </a:lnSpc>
              <a:buNone/>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u="sng" kern="100">
                <a:effectLst/>
                <a:latin typeface="Times New Roman" panose="02020603050405020304" pitchFamily="18" charset="0"/>
                <a:ea typeface="Calibri" panose="020F0502020204030204" pitchFamily="34" charset="0"/>
                <a:cs typeface="Times New Roman" panose="02020603050405020304" pitchFamily="18" charset="0"/>
              </a:rPr>
              <a:t>Future Improvements: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Symbol" panose="05050102010706020507" pitchFamily="18" charset="2"/>
              <a:buChar char=""/>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Explainable AI (XAI):</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Advancements in Explainable AI will enhance neural network interpretability.</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Symbol" panose="05050102010706020507" pitchFamily="18" charset="2"/>
              <a:buChar char=""/>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Adversarial Robustness:</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Future improvements will focus on making neural networks more resilient to adversarial attacks.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Symbol" panose="05050102010706020507" pitchFamily="18" charset="2"/>
              <a:buChar char=""/>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Transfer Learning Innovations:</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Ongoing innovations will improve the efficient use of pre-trained models in various domains.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0000"/>
              </a:lnSpc>
              <a:buFont typeface="Symbol" panose="05050102010706020507" pitchFamily="18" charset="2"/>
              <a:buChar char=""/>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Neuromorphic Computing</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Progress in neuromorphic computing aims to revolutionize the efficiency of neural network computations with brain-inspired hardware architectures.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400"/>
          </a:p>
        </p:txBody>
      </p:sp>
      <p:sp>
        <p:nvSpPr>
          <p:cNvPr id="4" name="Slide Number Placeholder 3">
            <a:extLst>
              <a:ext uri="{FF2B5EF4-FFF2-40B4-BE49-F238E27FC236}">
                <a16:creationId xmlns:a16="http://schemas.microsoft.com/office/drawing/2014/main" id="{78BA98BF-2A95-EC4D-F446-1215B9A87AAA}"/>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3909626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FD65F0F0BD3D43B50B05758D3D00DE" ma:contentTypeVersion="11" ma:contentTypeDescription="Create a new document." ma:contentTypeScope="" ma:versionID="219feb533815d1e66d0e011378ee9f0f">
  <xsd:schema xmlns:xsd="http://www.w3.org/2001/XMLSchema" xmlns:xs="http://www.w3.org/2001/XMLSchema" xmlns:p="http://schemas.microsoft.com/office/2006/metadata/properties" xmlns:ns2="fea272af-f410-4daa-9a19-2749d6bfa738" xmlns:ns3="4e185f0d-409a-4b50-95b6-1df012415a8a" targetNamespace="http://schemas.microsoft.com/office/2006/metadata/properties" ma:root="true" ma:fieldsID="bddd2c5d3f0e831c28d48814b00372a4" ns2:_="" ns3:_="">
    <xsd:import namespace="fea272af-f410-4daa-9a19-2749d6bfa738"/>
    <xsd:import namespace="4e185f0d-409a-4b50-95b6-1df012415a8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a272af-f410-4daa-9a19-2749d6bfa7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034b13c-ebbc-4df5-bee6-d4e945db1b4e"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185f0d-409a-4b50-95b6-1df012415a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0ba0ae60-b5f7-4ee2-986d-d8db1110545b}" ma:internalName="TaxCatchAll" ma:showField="CatchAllData" ma:web="4e185f0d-409a-4b50-95b6-1df01241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ea272af-f410-4daa-9a19-2749d6bfa738">
      <Terms xmlns="http://schemas.microsoft.com/office/infopath/2007/PartnerControls"/>
    </lcf76f155ced4ddcb4097134ff3c332f>
    <TaxCatchAll xmlns="4e185f0d-409a-4b50-95b6-1df012415a8a" xsi:nil="true"/>
  </documentManagement>
</p:properties>
</file>

<file path=customXml/itemProps1.xml><?xml version="1.0" encoding="utf-8"?>
<ds:datastoreItem xmlns:ds="http://schemas.openxmlformats.org/officeDocument/2006/customXml" ds:itemID="{895C4BB8-A654-4851-BD31-6CACF422F04B}">
  <ds:schemaRefs>
    <ds:schemaRef ds:uri="4e185f0d-409a-4b50-95b6-1df012415a8a"/>
    <ds:schemaRef ds:uri="fea272af-f410-4daa-9a19-2749d6bfa73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88396E5-68DC-4339-A828-3BA684EABBB1}">
  <ds:schemaRefs>
    <ds:schemaRef ds:uri="http://schemas.microsoft.com/sharepoint/v3/contenttype/forms"/>
  </ds:schemaRefs>
</ds:datastoreItem>
</file>

<file path=customXml/itemProps3.xml><?xml version="1.0" encoding="utf-8"?>
<ds:datastoreItem xmlns:ds="http://schemas.openxmlformats.org/officeDocument/2006/customXml" ds:itemID="{5BF98274-D5EA-4D3A-9744-CEF989A72B32}">
  <ds:schemaRefs>
    <ds:schemaRef ds:uri="http://schemas.microsoft.com/office/2006/metadata/properties"/>
    <ds:schemaRef ds:uri="fea272af-f410-4daa-9a19-2749d6bfa738"/>
    <ds:schemaRef ds:uri="4e185f0d-409a-4b50-95b6-1df012415a8a"/>
    <ds:schemaRef ds:uri="http://purl.org/dc/elements/1.1/"/>
    <ds:schemaRef ds:uri="http://purl.org/dc/dcmitype/"/>
    <ds:schemaRef ds:uri="http://schemas.microsoft.com/office/2006/documentManagement/types"/>
    <ds:schemaRef ds:uri="http://schemas.microsoft.com/office/infopath/2007/PartnerControls"/>
    <ds:schemaRef ds:uri="http://purl.org/dc/terms/"/>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3206</Words>
  <Application>Microsoft Macintosh PowerPoint</Application>
  <PresentationFormat>Widescreen</PresentationFormat>
  <Paragraphs>510</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Algerian</vt:lpstr>
      <vt:lpstr>Arial</vt:lpstr>
      <vt:lpstr>Calibri</vt:lpstr>
      <vt:lpstr>Calibri Light</vt:lpstr>
      <vt:lpstr>Symbol</vt:lpstr>
      <vt:lpstr>Times New Roman</vt:lpstr>
      <vt:lpstr>office theme</vt:lpstr>
      <vt:lpstr>DASC 5303 – 001 Project Management</vt:lpstr>
      <vt:lpstr>Topic Analysis History</vt:lpstr>
      <vt:lpstr>Purpose</vt:lpstr>
      <vt:lpstr>Description/What is it?</vt:lpstr>
      <vt:lpstr>Associated Methods</vt:lpstr>
      <vt:lpstr>How Approach may be applied?</vt:lpstr>
      <vt:lpstr>How Approach may be applied?(Continued)</vt:lpstr>
      <vt:lpstr>Current Status</vt:lpstr>
      <vt:lpstr>Other as Applicable</vt:lpstr>
      <vt:lpstr>How this topic applies to DS &amp; PM &amp; what course topic relates to it.</vt:lpstr>
      <vt:lpstr>PowerPoint Presentation</vt:lpstr>
      <vt:lpstr>Course  Topics</vt:lpstr>
      <vt:lpstr>Define project including type and scope</vt:lpstr>
      <vt:lpstr>Project duration must be at least 2 months</vt:lpstr>
      <vt:lpstr>2 full-time personnel</vt:lpstr>
      <vt:lpstr>Work Breakdown Structure(WBS)</vt:lpstr>
      <vt:lpstr>WBS CODING</vt:lpstr>
      <vt:lpstr>Organizational Breakdown Structure(OBS)</vt:lpstr>
      <vt:lpstr>Project schedule with at least 12 activities at least one burst and at least 1 merge activities</vt:lpstr>
      <vt:lpstr>Network diagram &amp; Gantt chart</vt:lpstr>
      <vt:lpstr>Network diagram &amp; Gantt chart</vt:lpstr>
      <vt:lpstr>Resource usage form</vt:lpstr>
      <vt:lpstr>Project critical path</vt:lpstr>
      <vt:lpstr>Risk Assessment form with 6 risk events/conditions</vt:lpstr>
      <vt:lpstr>Risk response matrix</vt:lpstr>
      <vt:lpstr>Earned value measure 1/3 of the duration into the project</vt:lpstr>
      <vt:lpstr>2 ethic concerns that must be addressed with the project</vt:lpstr>
      <vt:lpstr>References(4)</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Makaraju, Chinmayee</cp:lastModifiedBy>
  <cp:revision>2</cp:revision>
  <dcterms:created xsi:type="dcterms:W3CDTF">2023-11-27T04:19:10Z</dcterms:created>
  <dcterms:modified xsi:type="dcterms:W3CDTF">2023-12-04T06:15:39Z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0x010100DDFD65F0F0BD3D43B50B05758D3D00DE</vt:lpwstr>
  </property>
  <property fmtid="{D5CDD505-2E9C-101B-9397-08002B2CF9AE}" pid="3" name="MediaServiceImageTags">
    <vt:lpwstr/>
  </property>
</Properties>
</file>